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147483380" r:id="rId2"/>
    <p:sldId id="2147483338" r:id="rId3"/>
    <p:sldId id="2147471968" r:id="rId4"/>
    <p:sldId id="2147471969" r:id="rId5"/>
    <p:sldId id="2147483377" r:id="rId6"/>
    <p:sldId id="2141410883" r:id="rId7"/>
    <p:sldId id="2147483339" r:id="rId8"/>
    <p:sldId id="2147483265" r:id="rId9"/>
    <p:sldId id="297" r:id="rId10"/>
    <p:sldId id="2147483367" r:id="rId11"/>
    <p:sldId id="2147483371" r:id="rId12"/>
    <p:sldId id="2147483340" r:id="rId13"/>
    <p:sldId id="2147483372" r:id="rId14"/>
    <p:sldId id="2147483374" r:id="rId15"/>
    <p:sldId id="361" r:id="rId16"/>
    <p:sldId id="2147483368" r:id="rId17"/>
    <p:sldId id="13053" r:id="rId18"/>
    <p:sldId id="2147483376" r:id="rId19"/>
    <p:sldId id="2147483370" r:id="rId20"/>
    <p:sldId id="2147471966" r:id="rId21"/>
    <p:sldId id="362" r:id="rId22"/>
    <p:sldId id="320" r:id="rId23"/>
    <p:sldId id="2147483351" r:id="rId24"/>
    <p:sldId id="2147483352" r:id="rId25"/>
    <p:sldId id="2147483354" r:id="rId26"/>
    <p:sldId id="2147483355" r:id="rId27"/>
    <p:sldId id="265" r:id="rId28"/>
    <p:sldId id="1405" r:id="rId29"/>
    <p:sldId id="2147483345" r:id="rId30"/>
    <p:sldId id="2147471983" r:id="rId31"/>
    <p:sldId id="270" r:id="rId32"/>
    <p:sldId id="2147483348" r:id="rId33"/>
    <p:sldId id="2147483266" r:id="rId34"/>
    <p:sldId id="2147483349" r:id="rId35"/>
    <p:sldId id="1744" r:id="rId36"/>
    <p:sldId id="1745" r:id="rId37"/>
    <p:sldId id="2147483379" r:id="rId38"/>
    <p:sldId id="2147483378" r:id="rId39"/>
    <p:sldId id="2147483381" r:id="rId40"/>
    <p:sldId id="276" r:id="rId41"/>
    <p:sldId id="272" r:id="rId42"/>
    <p:sldId id="2147483342" r:id="rId43"/>
    <p:sldId id="277" r:id="rId44"/>
    <p:sldId id="257" r:id="rId45"/>
    <p:sldId id="258" r:id="rId46"/>
    <p:sldId id="260" r:id="rId47"/>
    <p:sldId id="261" r:id="rId48"/>
    <p:sldId id="263" r:id="rId49"/>
    <p:sldId id="264" r:id="rId50"/>
    <p:sldId id="259" r:id="rId51"/>
    <p:sldId id="266" r:id="rId52"/>
    <p:sldId id="267" r:id="rId53"/>
    <p:sldId id="268" r:id="rId54"/>
    <p:sldId id="269" r:id="rId55"/>
    <p:sldId id="2147474252" r:id="rId5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031904-121B-4963-B819-86B903F51C01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E398F4E4-78CF-43F0-8D76-9121A669FBA8}">
      <dgm:prSet phldrT="[Metin]"/>
      <dgm:spPr/>
      <dgm:t>
        <a:bodyPr/>
        <a:lstStyle/>
        <a:p>
          <a:r>
            <a:rPr lang="tr-TR" dirty="0"/>
            <a:t>Yeni Tanı MM</a:t>
          </a:r>
        </a:p>
      </dgm:t>
    </dgm:pt>
    <dgm:pt modelId="{D82B9A80-4D92-4757-A404-4C2131874C4F}" type="parTrans" cxnId="{993B1808-648F-4FA8-8451-7FAD9DE4B859}">
      <dgm:prSet/>
      <dgm:spPr/>
      <dgm:t>
        <a:bodyPr/>
        <a:lstStyle/>
        <a:p>
          <a:endParaRPr lang="tr-TR"/>
        </a:p>
      </dgm:t>
    </dgm:pt>
    <dgm:pt modelId="{ACEC47AE-4590-4337-950C-8D7FC13DEF64}" type="sibTrans" cxnId="{993B1808-648F-4FA8-8451-7FAD9DE4B859}">
      <dgm:prSet/>
      <dgm:spPr/>
      <dgm:t>
        <a:bodyPr/>
        <a:lstStyle/>
        <a:p>
          <a:endParaRPr lang="tr-TR"/>
        </a:p>
      </dgm:t>
    </dgm:pt>
    <dgm:pt modelId="{EC8AEC35-1932-42E4-85E5-0AA259A4C2D6}">
      <dgm:prSet/>
      <dgm:spPr/>
      <dgm:t>
        <a:bodyPr/>
        <a:lstStyle/>
        <a:p>
          <a:r>
            <a:rPr lang="tr-TR" dirty="0"/>
            <a:t>SWOG</a:t>
          </a:r>
        </a:p>
      </dgm:t>
    </dgm:pt>
    <dgm:pt modelId="{98170839-E5A4-4C1D-A526-93319E8D32A9}" type="parTrans" cxnId="{2653D928-842F-4189-A1E5-B3F9116C8428}">
      <dgm:prSet/>
      <dgm:spPr/>
      <dgm:t>
        <a:bodyPr/>
        <a:lstStyle/>
        <a:p>
          <a:endParaRPr lang="tr-TR"/>
        </a:p>
      </dgm:t>
    </dgm:pt>
    <dgm:pt modelId="{E24A36E0-10C8-4BB0-BEB1-E066796875C8}" type="sibTrans" cxnId="{2653D928-842F-4189-A1E5-B3F9116C8428}">
      <dgm:prSet/>
      <dgm:spPr/>
      <dgm:t>
        <a:bodyPr/>
        <a:lstStyle/>
        <a:p>
          <a:endParaRPr lang="tr-TR"/>
        </a:p>
      </dgm:t>
    </dgm:pt>
    <dgm:pt modelId="{C1E891E7-BFA4-4822-8C82-915D6FCBA39D}">
      <dgm:prSet/>
      <dgm:spPr/>
      <dgm:t>
        <a:bodyPr/>
        <a:lstStyle/>
        <a:p>
          <a:r>
            <a:rPr lang="tr-TR" dirty="0"/>
            <a:t>FIRST</a:t>
          </a:r>
        </a:p>
      </dgm:t>
    </dgm:pt>
    <dgm:pt modelId="{E1D0DFED-1C14-4400-A1AB-139CD923695B}" type="parTrans" cxnId="{EB1DCD4E-5026-4443-BDD6-605E8EE3C831}">
      <dgm:prSet/>
      <dgm:spPr/>
      <dgm:t>
        <a:bodyPr/>
        <a:lstStyle/>
        <a:p>
          <a:endParaRPr lang="tr-TR"/>
        </a:p>
      </dgm:t>
    </dgm:pt>
    <dgm:pt modelId="{2CE6E024-B70D-4A17-A7AB-5EEB5E038783}" type="sibTrans" cxnId="{EB1DCD4E-5026-4443-BDD6-605E8EE3C831}">
      <dgm:prSet/>
      <dgm:spPr/>
      <dgm:t>
        <a:bodyPr/>
        <a:lstStyle/>
        <a:p>
          <a:endParaRPr lang="tr-TR"/>
        </a:p>
      </dgm:t>
    </dgm:pt>
    <dgm:pt modelId="{90ABFFCA-4622-4103-8906-EEE65E2F66B5}">
      <dgm:prSet/>
      <dgm:spPr>
        <a:solidFill>
          <a:srgbClr val="FF0000"/>
        </a:solidFill>
      </dgm:spPr>
      <dgm:t>
        <a:bodyPr/>
        <a:lstStyle/>
        <a:p>
          <a:r>
            <a:rPr lang="tr-TR" dirty="0"/>
            <a:t>İdame Tedavide MM</a:t>
          </a:r>
        </a:p>
      </dgm:t>
    </dgm:pt>
    <dgm:pt modelId="{2B55C8AB-307A-4B6B-9BB0-EC7DB8C22988}" type="parTrans" cxnId="{0896C067-DE96-4DD9-83DC-4DA2F51A9921}">
      <dgm:prSet/>
      <dgm:spPr/>
      <dgm:t>
        <a:bodyPr/>
        <a:lstStyle/>
        <a:p>
          <a:endParaRPr lang="tr-TR"/>
        </a:p>
      </dgm:t>
    </dgm:pt>
    <dgm:pt modelId="{E885E24C-2C10-48D6-8C9C-4C2260D93F6E}" type="sibTrans" cxnId="{0896C067-DE96-4DD9-83DC-4DA2F51A9921}">
      <dgm:prSet/>
      <dgm:spPr/>
      <dgm:t>
        <a:bodyPr/>
        <a:lstStyle/>
        <a:p>
          <a:endParaRPr lang="tr-TR"/>
        </a:p>
      </dgm:t>
    </dgm:pt>
    <dgm:pt modelId="{BFCEEF0B-96D3-4538-B3E2-794A5101BA14}">
      <dgm:prSet custT="1"/>
      <dgm:spPr/>
      <dgm:t>
        <a:bodyPr/>
        <a:lstStyle/>
        <a:p>
          <a:r>
            <a:rPr lang="tr-TR" sz="2700" b="1" dirty="0" err="1">
              <a:solidFill>
                <a:srgbClr val="FF0000"/>
              </a:solidFill>
            </a:rPr>
            <a:t>Mc</a:t>
          </a:r>
          <a:r>
            <a:rPr lang="tr-TR" sz="2700" b="1" dirty="0">
              <a:solidFill>
                <a:srgbClr val="FF0000"/>
              </a:solidFill>
            </a:rPr>
            <a:t> </a:t>
          </a:r>
          <a:r>
            <a:rPr lang="tr-TR" sz="2700" b="1" dirty="0" err="1">
              <a:solidFill>
                <a:srgbClr val="FF0000"/>
              </a:solidFill>
            </a:rPr>
            <a:t>Carthy</a:t>
          </a:r>
          <a:r>
            <a:rPr lang="tr-TR" sz="2700" b="1" dirty="0">
              <a:solidFill>
                <a:srgbClr val="FF0000"/>
              </a:solidFill>
            </a:rPr>
            <a:t> Çalışması</a:t>
          </a:r>
          <a:endParaRPr lang="tr-TR" sz="2700" dirty="0"/>
        </a:p>
      </dgm:t>
    </dgm:pt>
    <dgm:pt modelId="{5BD9564D-6A7A-4C9A-AD59-58772A831DEB}" type="parTrans" cxnId="{42748748-DBA8-4B66-93DC-17A4A18890A0}">
      <dgm:prSet/>
      <dgm:spPr/>
      <dgm:t>
        <a:bodyPr/>
        <a:lstStyle/>
        <a:p>
          <a:endParaRPr lang="tr-TR"/>
        </a:p>
      </dgm:t>
    </dgm:pt>
    <dgm:pt modelId="{088086C4-4AAF-4CF0-A1D0-3B00EE02859A}" type="sibTrans" cxnId="{42748748-DBA8-4B66-93DC-17A4A18890A0}">
      <dgm:prSet/>
      <dgm:spPr/>
      <dgm:t>
        <a:bodyPr/>
        <a:lstStyle/>
        <a:p>
          <a:endParaRPr lang="tr-TR"/>
        </a:p>
      </dgm:t>
    </dgm:pt>
    <dgm:pt modelId="{E9ED1DFC-7781-495F-B3F6-E318D9F3AC27}">
      <dgm:prSet/>
      <dgm:spPr/>
      <dgm:t>
        <a:bodyPr/>
        <a:lstStyle/>
        <a:p>
          <a:r>
            <a:rPr lang="tr-TR" dirty="0" err="1"/>
            <a:t>Relaps</a:t>
          </a:r>
          <a:r>
            <a:rPr lang="tr-TR" dirty="0"/>
            <a:t>/Refrakter Multiple </a:t>
          </a:r>
          <a:r>
            <a:rPr lang="tr-TR" dirty="0" err="1"/>
            <a:t>Myelom</a:t>
          </a:r>
          <a:endParaRPr lang="tr-TR" dirty="0"/>
        </a:p>
      </dgm:t>
    </dgm:pt>
    <dgm:pt modelId="{0EF1BF3B-E68F-4562-940D-1A98E666689B}" type="parTrans" cxnId="{29A3CCE3-D497-4782-A51A-B75623A1E360}">
      <dgm:prSet/>
      <dgm:spPr/>
      <dgm:t>
        <a:bodyPr/>
        <a:lstStyle/>
        <a:p>
          <a:endParaRPr lang="tr-TR"/>
        </a:p>
      </dgm:t>
    </dgm:pt>
    <dgm:pt modelId="{3D5C8005-8160-4582-933B-1D56D54DA224}" type="sibTrans" cxnId="{29A3CCE3-D497-4782-A51A-B75623A1E360}">
      <dgm:prSet/>
      <dgm:spPr/>
      <dgm:t>
        <a:bodyPr/>
        <a:lstStyle/>
        <a:p>
          <a:endParaRPr lang="tr-TR"/>
        </a:p>
      </dgm:t>
    </dgm:pt>
    <dgm:pt modelId="{03516924-8B45-4C4F-B163-18E55481497F}">
      <dgm:prSet/>
      <dgm:spPr/>
      <dgm:t>
        <a:bodyPr/>
        <a:lstStyle/>
        <a:p>
          <a:r>
            <a:rPr lang="tr-TR" dirty="0"/>
            <a:t>MM-009</a:t>
          </a:r>
        </a:p>
      </dgm:t>
    </dgm:pt>
    <dgm:pt modelId="{B23D810A-661B-4372-850D-62A128B2740B}" type="parTrans" cxnId="{E0342412-5F3A-4F86-9BFA-A8DF777BF66E}">
      <dgm:prSet/>
      <dgm:spPr/>
      <dgm:t>
        <a:bodyPr/>
        <a:lstStyle/>
        <a:p>
          <a:endParaRPr lang="tr-TR"/>
        </a:p>
      </dgm:t>
    </dgm:pt>
    <dgm:pt modelId="{A1431732-9673-4060-BD46-F060010A7428}" type="sibTrans" cxnId="{E0342412-5F3A-4F86-9BFA-A8DF777BF66E}">
      <dgm:prSet/>
      <dgm:spPr/>
      <dgm:t>
        <a:bodyPr/>
        <a:lstStyle/>
        <a:p>
          <a:endParaRPr lang="tr-TR"/>
        </a:p>
      </dgm:t>
    </dgm:pt>
    <dgm:pt modelId="{2574DDD6-5ACD-4AC1-B38C-5705CD6BA3DB}">
      <dgm:prSet/>
      <dgm:spPr/>
      <dgm:t>
        <a:bodyPr/>
        <a:lstStyle/>
        <a:p>
          <a:r>
            <a:rPr lang="tr-TR" dirty="0"/>
            <a:t>MM-010</a:t>
          </a:r>
        </a:p>
      </dgm:t>
    </dgm:pt>
    <dgm:pt modelId="{B829EBD2-81A4-4180-BCE6-F0009C061AEB}" type="parTrans" cxnId="{B66B0823-F005-4427-88D1-E3B1C1F6F56B}">
      <dgm:prSet/>
      <dgm:spPr/>
      <dgm:t>
        <a:bodyPr/>
        <a:lstStyle/>
        <a:p>
          <a:endParaRPr lang="tr-TR"/>
        </a:p>
      </dgm:t>
    </dgm:pt>
    <dgm:pt modelId="{6A84FDA6-39D1-4167-BF26-C9FDCFE66C6E}" type="sibTrans" cxnId="{B66B0823-F005-4427-88D1-E3B1C1F6F56B}">
      <dgm:prSet/>
      <dgm:spPr/>
      <dgm:t>
        <a:bodyPr/>
        <a:lstStyle/>
        <a:p>
          <a:endParaRPr lang="tr-TR"/>
        </a:p>
      </dgm:t>
    </dgm:pt>
    <dgm:pt modelId="{780A2B00-4B63-5448-A8C4-37B9573B9102}">
      <dgm:prSet custT="1"/>
      <dgm:spPr/>
      <dgm:t>
        <a:bodyPr/>
        <a:lstStyle/>
        <a:p>
          <a:r>
            <a:rPr lang="tr-TR" sz="1800" dirty="0"/>
            <a:t>(Meta-analiz(CALGB,IFM-2009,GİMEMA)</a:t>
          </a:r>
          <a:endParaRPr lang="tr-TR" sz="2700" dirty="0"/>
        </a:p>
      </dgm:t>
    </dgm:pt>
    <dgm:pt modelId="{DBB71102-48D8-A84D-AA9D-B5B0CB9449A7}" type="parTrans" cxnId="{76DA6FC0-D842-2842-AF7F-43C857033493}">
      <dgm:prSet/>
      <dgm:spPr/>
      <dgm:t>
        <a:bodyPr/>
        <a:lstStyle/>
        <a:p>
          <a:endParaRPr lang="tr-TR"/>
        </a:p>
      </dgm:t>
    </dgm:pt>
    <dgm:pt modelId="{93562CA1-C50A-CF4A-BB9F-3303942A340F}" type="sibTrans" cxnId="{76DA6FC0-D842-2842-AF7F-43C857033493}">
      <dgm:prSet/>
      <dgm:spPr/>
      <dgm:t>
        <a:bodyPr/>
        <a:lstStyle/>
        <a:p>
          <a:endParaRPr lang="tr-TR"/>
        </a:p>
      </dgm:t>
    </dgm:pt>
    <dgm:pt modelId="{87570375-C5BB-476B-B168-4266010EC9FA}" type="pres">
      <dgm:prSet presAssocID="{31031904-121B-4963-B819-86B903F51C01}" presName="diagram" presStyleCnt="0">
        <dgm:presLayoutVars>
          <dgm:dir/>
          <dgm:animLvl val="lvl"/>
          <dgm:resizeHandles val="exact"/>
        </dgm:presLayoutVars>
      </dgm:prSet>
      <dgm:spPr/>
    </dgm:pt>
    <dgm:pt modelId="{63585AA9-0C87-4C63-A927-84AB2763368C}" type="pres">
      <dgm:prSet presAssocID="{E398F4E4-78CF-43F0-8D76-9121A669FBA8}" presName="compNode" presStyleCnt="0"/>
      <dgm:spPr/>
    </dgm:pt>
    <dgm:pt modelId="{D2007411-D5F8-44E3-B13B-472F17DE7079}" type="pres">
      <dgm:prSet presAssocID="{E398F4E4-78CF-43F0-8D76-9121A669FBA8}" presName="childRect" presStyleLbl="bgAcc1" presStyleIdx="0" presStyleCnt="3">
        <dgm:presLayoutVars>
          <dgm:bulletEnabled val="1"/>
        </dgm:presLayoutVars>
      </dgm:prSet>
      <dgm:spPr/>
    </dgm:pt>
    <dgm:pt modelId="{4BBFC6F9-AFC2-47DA-B145-6EE64E95BB71}" type="pres">
      <dgm:prSet presAssocID="{E398F4E4-78CF-43F0-8D76-9121A669FBA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465D42C-F618-4F25-9B03-DEF6096B5BC7}" type="pres">
      <dgm:prSet presAssocID="{E398F4E4-78CF-43F0-8D76-9121A669FBA8}" presName="parentRect" presStyleLbl="alignNode1" presStyleIdx="0" presStyleCnt="3"/>
      <dgm:spPr/>
    </dgm:pt>
    <dgm:pt modelId="{B14CCF44-5361-44B9-BD54-B5ACAF0A15D0}" type="pres">
      <dgm:prSet presAssocID="{E398F4E4-78CF-43F0-8D76-9121A669FBA8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Evde yaşlı hastayla danışmanlık"/>
        </a:ext>
      </dgm:extLst>
    </dgm:pt>
    <dgm:pt modelId="{3E036B71-8390-4E74-8766-043277238BA6}" type="pres">
      <dgm:prSet presAssocID="{ACEC47AE-4590-4337-950C-8D7FC13DEF64}" presName="sibTrans" presStyleLbl="sibTrans2D1" presStyleIdx="0" presStyleCnt="0"/>
      <dgm:spPr/>
    </dgm:pt>
    <dgm:pt modelId="{83AD18D9-9BDB-4A9C-8CB0-364028547621}" type="pres">
      <dgm:prSet presAssocID="{90ABFFCA-4622-4103-8906-EEE65E2F66B5}" presName="compNode" presStyleCnt="0"/>
      <dgm:spPr/>
    </dgm:pt>
    <dgm:pt modelId="{30663BDB-DDA4-4122-AFC9-549163538597}" type="pres">
      <dgm:prSet presAssocID="{90ABFFCA-4622-4103-8906-EEE65E2F66B5}" presName="childRect" presStyleLbl="bgAcc1" presStyleIdx="1" presStyleCnt="3">
        <dgm:presLayoutVars>
          <dgm:bulletEnabled val="1"/>
        </dgm:presLayoutVars>
      </dgm:prSet>
      <dgm:spPr/>
    </dgm:pt>
    <dgm:pt modelId="{88059A1B-84A9-445D-B7A8-9E488B3DC0AE}" type="pres">
      <dgm:prSet presAssocID="{90ABFFCA-4622-4103-8906-EEE65E2F66B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463AD4B-A4C8-40EC-A027-DF473E4B7A34}" type="pres">
      <dgm:prSet presAssocID="{90ABFFCA-4622-4103-8906-EEE65E2F66B5}" presName="parentRect" presStyleLbl="alignNode1" presStyleIdx="1" presStyleCnt="3"/>
      <dgm:spPr/>
    </dgm:pt>
    <dgm:pt modelId="{2B80E83F-F8D6-4478-8AC4-46436DA5C83F}" type="pres">
      <dgm:prSet presAssocID="{90ABFFCA-4622-4103-8906-EEE65E2F66B5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adın doktor ve hasta"/>
        </a:ext>
      </dgm:extLst>
    </dgm:pt>
    <dgm:pt modelId="{1C72EE06-70DC-4ECD-8DBA-BE846D8E7BF5}" type="pres">
      <dgm:prSet presAssocID="{E885E24C-2C10-48D6-8C9C-4C2260D93F6E}" presName="sibTrans" presStyleLbl="sibTrans2D1" presStyleIdx="0" presStyleCnt="0"/>
      <dgm:spPr/>
    </dgm:pt>
    <dgm:pt modelId="{ED5573C5-8CBF-4120-A5FD-EF7C43C28D62}" type="pres">
      <dgm:prSet presAssocID="{E9ED1DFC-7781-495F-B3F6-E318D9F3AC27}" presName="compNode" presStyleCnt="0"/>
      <dgm:spPr/>
    </dgm:pt>
    <dgm:pt modelId="{5F2E35A2-2363-48B4-9947-3F24F644648F}" type="pres">
      <dgm:prSet presAssocID="{E9ED1DFC-7781-495F-B3F6-E318D9F3AC27}" presName="childRect" presStyleLbl="bgAcc1" presStyleIdx="2" presStyleCnt="3">
        <dgm:presLayoutVars>
          <dgm:bulletEnabled val="1"/>
        </dgm:presLayoutVars>
      </dgm:prSet>
      <dgm:spPr/>
    </dgm:pt>
    <dgm:pt modelId="{13D715CA-A5FC-4904-8158-3F627B096E08}" type="pres">
      <dgm:prSet presAssocID="{E9ED1DFC-7781-495F-B3F6-E318D9F3AC2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3FD1C97-9AAD-4C97-B13D-D79C1FA0AB3E}" type="pres">
      <dgm:prSet presAssocID="{E9ED1DFC-7781-495F-B3F6-E318D9F3AC27}" presName="parentRect" presStyleLbl="alignNode1" presStyleIdx="2" presStyleCnt="3"/>
      <dgm:spPr/>
    </dgm:pt>
    <dgm:pt modelId="{BE9831BD-9452-4EBB-9A79-79433DDBB401}" type="pres">
      <dgm:prSet presAssocID="{E9ED1DFC-7781-495F-B3F6-E318D9F3AC27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T tarayıcılı hasta ve teknisyen"/>
        </a:ext>
      </dgm:extLst>
    </dgm:pt>
  </dgm:ptLst>
  <dgm:cxnLst>
    <dgm:cxn modelId="{106FA201-9214-47C1-8EE5-B1C9BE909659}" type="presOf" srcId="{E885E24C-2C10-48D6-8C9C-4C2260D93F6E}" destId="{1C72EE06-70DC-4ECD-8DBA-BE846D8E7BF5}" srcOrd="0" destOrd="0" presId="urn:microsoft.com/office/officeart/2005/8/layout/bList2"/>
    <dgm:cxn modelId="{993B1808-648F-4FA8-8451-7FAD9DE4B859}" srcId="{31031904-121B-4963-B819-86B903F51C01}" destId="{E398F4E4-78CF-43F0-8D76-9121A669FBA8}" srcOrd="0" destOrd="0" parTransId="{D82B9A80-4D92-4757-A404-4C2131874C4F}" sibTransId="{ACEC47AE-4590-4337-950C-8D7FC13DEF64}"/>
    <dgm:cxn modelId="{E0342412-5F3A-4F86-9BFA-A8DF777BF66E}" srcId="{E9ED1DFC-7781-495F-B3F6-E318D9F3AC27}" destId="{03516924-8B45-4C4F-B163-18E55481497F}" srcOrd="0" destOrd="0" parTransId="{B23D810A-661B-4372-850D-62A128B2740B}" sibTransId="{A1431732-9673-4060-BD46-F060010A7428}"/>
    <dgm:cxn modelId="{F002B415-3FF4-482B-AEF2-ACF4E616FFC9}" type="presOf" srcId="{E398F4E4-78CF-43F0-8D76-9121A669FBA8}" destId="{6465D42C-F618-4F25-9B03-DEF6096B5BC7}" srcOrd="1" destOrd="0" presId="urn:microsoft.com/office/officeart/2005/8/layout/bList2"/>
    <dgm:cxn modelId="{B66B0823-F005-4427-88D1-E3B1C1F6F56B}" srcId="{E9ED1DFC-7781-495F-B3F6-E318D9F3AC27}" destId="{2574DDD6-5ACD-4AC1-B38C-5705CD6BA3DB}" srcOrd="1" destOrd="0" parTransId="{B829EBD2-81A4-4180-BCE6-F0009C061AEB}" sibTransId="{6A84FDA6-39D1-4167-BF26-C9FDCFE66C6E}"/>
    <dgm:cxn modelId="{2653D928-842F-4189-A1E5-B3F9116C8428}" srcId="{E398F4E4-78CF-43F0-8D76-9121A669FBA8}" destId="{EC8AEC35-1932-42E4-85E5-0AA259A4C2D6}" srcOrd="0" destOrd="0" parTransId="{98170839-E5A4-4C1D-A526-93319E8D32A9}" sibTransId="{E24A36E0-10C8-4BB0-BEB1-E066796875C8}"/>
    <dgm:cxn modelId="{431E2531-4265-478E-A81A-4461A66BC26B}" type="presOf" srcId="{ACEC47AE-4590-4337-950C-8D7FC13DEF64}" destId="{3E036B71-8390-4E74-8766-043277238BA6}" srcOrd="0" destOrd="0" presId="urn:microsoft.com/office/officeart/2005/8/layout/bList2"/>
    <dgm:cxn modelId="{555C8F35-35C3-764C-89DC-1BE4B12C0094}" type="presOf" srcId="{780A2B00-4B63-5448-A8C4-37B9573B9102}" destId="{30663BDB-DDA4-4122-AFC9-549163538597}" srcOrd="0" destOrd="1" presId="urn:microsoft.com/office/officeart/2005/8/layout/bList2"/>
    <dgm:cxn modelId="{80E20062-AE64-4C61-9670-BDE7780907A8}" type="presOf" srcId="{EC8AEC35-1932-42E4-85E5-0AA259A4C2D6}" destId="{D2007411-D5F8-44E3-B13B-472F17DE7079}" srcOrd="0" destOrd="0" presId="urn:microsoft.com/office/officeart/2005/8/layout/bList2"/>
    <dgm:cxn modelId="{0896C067-DE96-4DD9-83DC-4DA2F51A9921}" srcId="{31031904-121B-4963-B819-86B903F51C01}" destId="{90ABFFCA-4622-4103-8906-EEE65E2F66B5}" srcOrd="1" destOrd="0" parTransId="{2B55C8AB-307A-4B6B-9BB0-EC7DB8C22988}" sibTransId="{E885E24C-2C10-48D6-8C9C-4C2260D93F6E}"/>
    <dgm:cxn modelId="{42748748-DBA8-4B66-93DC-17A4A18890A0}" srcId="{90ABFFCA-4622-4103-8906-EEE65E2F66B5}" destId="{BFCEEF0B-96D3-4538-B3E2-794A5101BA14}" srcOrd="0" destOrd="0" parTransId="{5BD9564D-6A7A-4C9A-AD59-58772A831DEB}" sibTransId="{088086C4-4AAF-4CF0-A1D0-3B00EE02859A}"/>
    <dgm:cxn modelId="{EB1DCD4E-5026-4443-BDD6-605E8EE3C831}" srcId="{E398F4E4-78CF-43F0-8D76-9121A669FBA8}" destId="{C1E891E7-BFA4-4822-8C82-915D6FCBA39D}" srcOrd="1" destOrd="0" parTransId="{E1D0DFED-1C14-4400-A1AB-139CD923695B}" sibTransId="{2CE6E024-B70D-4A17-A7AB-5EEB5E038783}"/>
    <dgm:cxn modelId="{A5876D57-CB5D-441A-BE4D-F55FFE25AA88}" type="presOf" srcId="{90ABFFCA-4622-4103-8906-EEE65E2F66B5}" destId="{88059A1B-84A9-445D-B7A8-9E488B3DC0AE}" srcOrd="0" destOrd="0" presId="urn:microsoft.com/office/officeart/2005/8/layout/bList2"/>
    <dgm:cxn modelId="{34C3077D-C42D-41BC-AC23-26AC2D4B176D}" type="presOf" srcId="{2574DDD6-5ACD-4AC1-B38C-5705CD6BA3DB}" destId="{5F2E35A2-2363-48B4-9947-3F24F644648F}" srcOrd="0" destOrd="1" presId="urn:microsoft.com/office/officeart/2005/8/layout/bList2"/>
    <dgm:cxn modelId="{38D18F8D-8D1B-41DA-AC42-836B6D4B8F2D}" type="presOf" srcId="{C1E891E7-BFA4-4822-8C82-915D6FCBA39D}" destId="{D2007411-D5F8-44E3-B13B-472F17DE7079}" srcOrd="0" destOrd="1" presId="urn:microsoft.com/office/officeart/2005/8/layout/bList2"/>
    <dgm:cxn modelId="{A7D477AB-70B3-4DA2-BE34-D5D7AAAB96E4}" type="presOf" srcId="{E9ED1DFC-7781-495F-B3F6-E318D9F3AC27}" destId="{C3FD1C97-9AAD-4C97-B13D-D79C1FA0AB3E}" srcOrd="1" destOrd="0" presId="urn:microsoft.com/office/officeart/2005/8/layout/bList2"/>
    <dgm:cxn modelId="{A802E0AF-EB4B-463A-B6D6-C31A31779C50}" type="presOf" srcId="{E9ED1DFC-7781-495F-B3F6-E318D9F3AC27}" destId="{13D715CA-A5FC-4904-8158-3F627B096E08}" srcOrd="0" destOrd="0" presId="urn:microsoft.com/office/officeart/2005/8/layout/bList2"/>
    <dgm:cxn modelId="{21E540BD-0E6B-4748-9A31-FFAF2890B685}" type="presOf" srcId="{E398F4E4-78CF-43F0-8D76-9121A669FBA8}" destId="{4BBFC6F9-AFC2-47DA-B145-6EE64E95BB71}" srcOrd="0" destOrd="0" presId="urn:microsoft.com/office/officeart/2005/8/layout/bList2"/>
    <dgm:cxn modelId="{76DA6FC0-D842-2842-AF7F-43C857033493}" srcId="{90ABFFCA-4622-4103-8906-EEE65E2F66B5}" destId="{780A2B00-4B63-5448-A8C4-37B9573B9102}" srcOrd="1" destOrd="0" parTransId="{DBB71102-48D8-A84D-AA9D-B5B0CB9449A7}" sibTransId="{93562CA1-C50A-CF4A-BB9F-3303942A340F}"/>
    <dgm:cxn modelId="{4D09D4E0-2534-4AFC-8CF9-C12808C9BC77}" type="presOf" srcId="{03516924-8B45-4C4F-B163-18E55481497F}" destId="{5F2E35A2-2363-48B4-9947-3F24F644648F}" srcOrd="0" destOrd="0" presId="urn:microsoft.com/office/officeart/2005/8/layout/bList2"/>
    <dgm:cxn modelId="{29A3CCE3-D497-4782-A51A-B75623A1E360}" srcId="{31031904-121B-4963-B819-86B903F51C01}" destId="{E9ED1DFC-7781-495F-B3F6-E318D9F3AC27}" srcOrd="2" destOrd="0" parTransId="{0EF1BF3B-E68F-4562-940D-1A98E666689B}" sibTransId="{3D5C8005-8160-4582-933B-1D56D54DA224}"/>
    <dgm:cxn modelId="{409B2AEB-379A-436B-8F95-8BA0E860788D}" type="presOf" srcId="{31031904-121B-4963-B819-86B903F51C01}" destId="{87570375-C5BB-476B-B168-4266010EC9FA}" srcOrd="0" destOrd="0" presId="urn:microsoft.com/office/officeart/2005/8/layout/bList2"/>
    <dgm:cxn modelId="{8BE448EC-18A7-4251-9ABA-D52BE2C757D9}" type="presOf" srcId="{BFCEEF0B-96D3-4538-B3E2-794A5101BA14}" destId="{30663BDB-DDA4-4122-AFC9-549163538597}" srcOrd="0" destOrd="0" presId="urn:microsoft.com/office/officeart/2005/8/layout/bList2"/>
    <dgm:cxn modelId="{2D3016FD-1E3C-4BC7-8128-F834978D39CB}" type="presOf" srcId="{90ABFFCA-4622-4103-8906-EEE65E2F66B5}" destId="{E463AD4B-A4C8-40EC-A027-DF473E4B7A34}" srcOrd="1" destOrd="0" presId="urn:microsoft.com/office/officeart/2005/8/layout/bList2"/>
    <dgm:cxn modelId="{C44ED5D6-4AFC-47C2-9790-988D0A9012DC}" type="presParOf" srcId="{87570375-C5BB-476B-B168-4266010EC9FA}" destId="{63585AA9-0C87-4C63-A927-84AB2763368C}" srcOrd="0" destOrd="0" presId="urn:microsoft.com/office/officeart/2005/8/layout/bList2"/>
    <dgm:cxn modelId="{DCCA6A23-C763-4949-9194-8BCC5AA18FED}" type="presParOf" srcId="{63585AA9-0C87-4C63-A927-84AB2763368C}" destId="{D2007411-D5F8-44E3-B13B-472F17DE7079}" srcOrd="0" destOrd="0" presId="urn:microsoft.com/office/officeart/2005/8/layout/bList2"/>
    <dgm:cxn modelId="{D0A85A2F-B47F-4E95-87B8-7947DDA4095D}" type="presParOf" srcId="{63585AA9-0C87-4C63-A927-84AB2763368C}" destId="{4BBFC6F9-AFC2-47DA-B145-6EE64E95BB71}" srcOrd="1" destOrd="0" presId="urn:microsoft.com/office/officeart/2005/8/layout/bList2"/>
    <dgm:cxn modelId="{B5524F96-3786-41F0-90A4-5A22302F30C5}" type="presParOf" srcId="{63585AA9-0C87-4C63-A927-84AB2763368C}" destId="{6465D42C-F618-4F25-9B03-DEF6096B5BC7}" srcOrd="2" destOrd="0" presId="urn:microsoft.com/office/officeart/2005/8/layout/bList2"/>
    <dgm:cxn modelId="{25595BDC-4D81-40B2-AF28-409A53D6121B}" type="presParOf" srcId="{63585AA9-0C87-4C63-A927-84AB2763368C}" destId="{B14CCF44-5361-44B9-BD54-B5ACAF0A15D0}" srcOrd="3" destOrd="0" presId="urn:microsoft.com/office/officeart/2005/8/layout/bList2"/>
    <dgm:cxn modelId="{24ECF982-59E3-4DB7-A5A3-3EEAB9C9A9E4}" type="presParOf" srcId="{87570375-C5BB-476B-B168-4266010EC9FA}" destId="{3E036B71-8390-4E74-8766-043277238BA6}" srcOrd="1" destOrd="0" presId="urn:microsoft.com/office/officeart/2005/8/layout/bList2"/>
    <dgm:cxn modelId="{F9D8513B-43B5-4220-9B92-B1453596A514}" type="presParOf" srcId="{87570375-C5BB-476B-B168-4266010EC9FA}" destId="{83AD18D9-9BDB-4A9C-8CB0-364028547621}" srcOrd="2" destOrd="0" presId="urn:microsoft.com/office/officeart/2005/8/layout/bList2"/>
    <dgm:cxn modelId="{EFA1D55C-C472-495E-B618-541AB974D409}" type="presParOf" srcId="{83AD18D9-9BDB-4A9C-8CB0-364028547621}" destId="{30663BDB-DDA4-4122-AFC9-549163538597}" srcOrd="0" destOrd="0" presId="urn:microsoft.com/office/officeart/2005/8/layout/bList2"/>
    <dgm:cxn modelId="{BC0F9902-7648-41E9-B40D-4AAA0D25F9DF}" type="presParOf" srcId="{83AD18D9-9BDB-4A9C-8CB0-364028547621}" destId="{88059A1B-84A9-445D-B7A8-9E488B3DC0AE}" srcOrd="1" destOrd="0" presId="urn:microsoft.com/office/officeart/2005/8/layout/bList2"/>
    <dgm:cxn modelId="{6B95DD02-E616-4230-9E04-7CECBD767507}" type="presParOf" srcId="{83AD18D9-9BDB-4A9C-8CB0-364028547621}" destId="{E463AD4B-A4C8-40EC-A027-DF473E4B7A34}" srcOrd="2" destOrd="0" presId="urn:microsoft.com/office/officeart/2005/8/layout/bList2"/>
    <dgm:cxn modelId="{633959D9-23D5-423F-B61A-9D6D2CDC073C}" type="presParOf" srcId="{83AD18D9-9BDB-4A9C-8CB0-364028547621}" destId="{2B80E83F-F8D6-4478-8AC4-46436DA5C83F}" srcOrd="3" destOrd="0" presId="urn:microsoft.com/office/officeart/2005/8/layout/bList2"/>
    <dgm:cxn modelId="{5C064B0B-5DF7-47CE-9F2E-405DF76604AB}" type="presParOf" srcId="{87570375-C5BB-476B-B168-4266010EC9FA}" destId="{1C72EE06-70DC-4ECD-8DBA-BE846D8E7BF5}" srcOrd="3" destOrd="0" presId="urn:microsoft.com/office/officeart/2005/8/layout/bList2"/>
    <dgm:cxn modelId="{9C948694-0121-4B16-A2E7-21D4D23E460B}" type="presParOf" srcId="{87570375-C5BB-476B-B168-4266010EC9FA}" destId="{ED5573C5-8CBF-4120-A5FD-EF7C43C28D62}" srcOrd="4" destOrd="0" presId="urn:microsoft.com/office/officeart/2005/8/layout/bList2"/>
    <dgm:cxn modelId="{12CD5502-96F0-448C-96B8-25406957F995}" type="presParOf" srcId="{ED5573C5-8CBF-4120-A5FD-EF7C43C28D62}" destId="{5F2E35A2-2363-48B4-9947-3F24F644648F}" srcOrd="0" destOrd="0" presId="urn:microsoft.com/office/officeart/2005/8/layout/bList2"/>
    <dgm:cxn modelId="{81668499-BB77-4220-B7C1-E4A51E513237}" type="presParOf" srcId="{ED5573C5-8CBF-4120-A5FD-EF7C43C28D62}" destId="{13D715CA-A5FC-4904-8158-3F627B096E08}" srcOrd="1" destOrd="0" presId="urn:microsoft.com/office/officeart/2005/8/layout/bList2"/>
    <dgm:cxn modelId="{562AB07B-D98C-4B6A-8FA8-4FC6E63E4353}" type="presParOf" srcId="{ED5573C5-8CBF-4120-A5FD-EF7C43C28D62}" destId="{C3FD1C97-9AAD-4C97-B13D-D79C1FA0AB3E}" srcOrd="2" destOrd="0" presId="urn:microsoft.com/office/officeart/2005/8/layout/bList2"/>
    <dgm:cxn modelId="{529904C0-E776-48A8-AB29-95EA8F5F1C86}" type="presParOf" srcId="{ED5573C5-8CBF-4120-A5FD-EF7C43C28D62}" destId="{BE9831BD-9452-4EBB-9A79-79433DDBB40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07411-D5F8-44E3-B13B-472F17DE7079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209550" rIns="69850" bIns="69850" numCol="1" spcCol="1270" anchor="t" anchorCtr="0">
          <a:noAutofit/>
        </a:bodyPr>
        <a:lstStyle/>
        <a:p>
          <a:pPr marL="285750" lvl="1" indent="-285750" algn="l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5500" kern="1200" dirty="0"/>
            <a:t>SWOG</a:t>
          </a:r>
        </a:p>
        <a:p>
          <a:pPr marL="285750" lvl="1" indent="-285750" algn="l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5500" kern="1200" dirty="0"/>
            <a:t>FIRST</a:t>
          </a:r>
        </a:p>
      </dsp:txBody>
      <dsp:txXfrm>
        <a:off x="60799" y="468165"/>
        <a:ext cx="2962333" cy="2237787"/>
      </dsp:txXfrm>
    </dsp:sp>
    <dsp:sp modelId="{6465D42C-F618-4F25-9B03-DEF6096B5BC7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Yeni Tanı MM</a:t>
          </a:r>
        </a:p>
      </dsp:txBody>
      <dsp:txXfrm>
        <a:off x="7107" y="2705952"/>
        <a:ext cx="2161772" cy="985335"/>
      </dsp:txXfrm>
    </dsp:sp>
    <dsp:sp modelId="{B14CCF44-5361-44B9-BD54-B5ACAF0A15D0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63BDB-DDA4-4122-AFC9-549163538597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3299968"/>
              <a:satOff val="-14601"/>
              <a:lumOff val="-24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02870" rIns="34290" bIns="3429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700" b="1" kern="1200" dirty="0" err="1">
              <a:solidFill>
                <a:srgbClr val="FF0000"/>
              </a:solidFill>
            </a:rPr>
            <a:t>Mc</a:t>
          </a:r>
          <a:r>
            <a:rPr lang="tr-TR" sz="2700" b="1" kern="1200" dirty="0">
              <a:solidFill>
                <a:srgbClr val="FF0000"/>
              </a:solidFill>
            </a:rPr>
            <a:t> </a:t>
          </a:r>
          <a:r>
            <a:rPr lang="tr-TR" sz="2700" b="1" kern="1200" dirty="0" err="1">
              <a:solidFill>
                <a:srgbClr val="FF0000"/>
              </a:solidFill>
            </a:rPr>
            <a:t>Carthy</a:t>
          </a:r>
          <a:r>
            <a:rPr lang="tr-TR" sz="2700" b="1" kern="1200" dirty="0">
              <a:solidFill>
                <a:srgbClr val="FF0000"/>
              </a:solidFill>
            </a:rPr>
            <a:t> Çalışması</a:t>
          </a:r>
          <a:endParaRPr lang="tr-TR" sz="27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/>
            <a:t>(Meta-analiz(CALGB,IFM-2009,GİMEMA)</a:t>
          </a:r>
          <a:endParaRPr lang="tr-TR" sz="2700" kern="1200" dirty="0"/>
        </a:p>
      </dsp:txBody>
      <dsp:txXfrm>
        <a:off x="3649986" y="468165"/>
        <a:ext cx="2962333" cy="2237787"/>
      </dsp:txXfrm>
    </dsp:sp>
    <dsp:sp modelId="{E463AD4B-A4C8-40EC-A027-DF473E4B7A34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accent4">
              <a:hueOff val="3299968"/>
              <a:satOff val="-14601"/>
              <a:lumOff val="-24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İdame Tedavide MM</a:t>
          </a:r>
        </a:p>
      </dsp:txBody>
      <dsp:txXfrm>
        <a:off x="3596294" y="2705952"/>
        <a:ext cx="2161772" cy="985335"/>
      </dsp:txXfrm>
    </dsp:sp>
    <dsp:sp modelId="{2B80E83F-F8D6-4478-8AC4-46436DA5C83F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4">
              <a:tint val="40000"/>
              <a:alpha val="90000"/>
              <a:hueOff val="3079768"/>
              <a:satOff val="-15334"/>
              <a:lumOff val="-14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E35A2-2363-48B4-9947-3F24F644648F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209550" rIns="69850" bIns="69850" numCol="1" spcCol="1270" anchor="t" anchorCtr="0">
          <a:noAutofit/>
        </a:bodyPr>
        <a:lstStyle/>
        <a:p>
          <a:pPr marL="285750" lvl="1" indent="-285750" algn="l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5500" kern="1200" dirty="0"/>
            <a:t>MM-009</a:t>
          </a:r>
        </a:p>
        <a:p>
          <a:pPr marL="285750" lvl="1" indent="-285750" algn="l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5500" kern="1200" dirty="0"/>
            <a:t>MM-010</a:t>
          </a:r>
        </a:p>
      </dsp:txBody>
      <dsp:txXfrm>
        <a:off x="7239173" y="468165"/>
        <a:ext cx="2962333" cy="2237787"/>
      </dsp:txXfrm>
    </dsp:sp>
    <dsp:sp modelId="{C3FD1C97-9AAD-4C97-B13D-D79C1FA0AB3E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 err="1"/>
            <a:t>Relaps</a:t>
          </a:r>
          <a:r>
            <a:rPr lang="tr-TR" sz="2300" kern="1200" dirty="0"/>
            <a:t>/Refrakter Multiple </a:t>
          </a:r>
          <a:r>
            <a:rPr lang="tr-TR" sz="2300" kern="1200" dirty="0" err="1"/>
            <a:t>Myelom</a:t>
          </a:r>
          <a:endParaRPr lang="tr-TR" sz="2300" kern="1200" dirty="0"/>
        </a:p>
      </dsp:txBody>
      <dsp:txXfrm>
        <a:off x="7185481" y="2705952"/>
        <a:ext cx="2161772" cy="985335"/>
      </dsp:txXfrm>
    </dsp:sp>
    <dsp:sp modelId="{BE9831BD-9452-4EBB-9A79-79433DDBB401}">
      <dsp:nvSpPr>
        <dsp:cNvPr id="0" name=""/>
        <dsp:cNvSpPr/>
      </dsp:nvSpPr>
      <dsp:spPr>
        <a:xfrm>
          <a:off x="9434091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4">
              <a:tint val="40000"/>
              <a:alpha val="90000"/>
              <a:hueOff val="6159535"/>
              <a:satOff val="-30669"/>
              <a:lumOff val="-29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A4BBA-F8B1-4947-BF2D-0550E20F9B93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8C07F-75EC-442E-8388-01BED3C8C4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641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45835-9FBC-D59A-72D2-44AC2797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9654AB-6EED-2111-AADD-DC455E2C0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3D2AD2-7052-FA30-2253-D03CE5AC0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ASCT, autologous stem cell transplant; Dara, daratumumab; Isa,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Isatuximab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carfilzomib, lenalidomide, and dexamethasone;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mAb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monoclonal antibody; MM, multiple myeloma; MRD, minimal residual disease; PI, proteasome inhibitor; R, lenalidomide; RVd, lenalidomide, bortezomib, and dexamethasone.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C795E-7871-3196-69C8-BF36E7C89E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32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Üst Bilgi Yer Tutucusu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4DACF-CF62-466B-AC68-C0A604A64F68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26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Soon after, In 2017 Mc </a:t>
            </a:r>
            <a:r>
              <a:rPr lang="en-US" i="1" dirty="0" err="1"/>
              <a:t>Carthy’s</a:t>
            </a:r>
            <a:r>
              <a:rPr lang="en-US" i="1" dirty="0"/>
              <a:t> phenomenal meta analysis have documented a clear benefit of PFS with lenalidomide and even a significant benefit regarding overall survival, this phenomenal meta analysis has led the lenalidomide maintenance to become a standard of care in the treatment of multiple myeloma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AD148-E4A9-468B-8A62-316535D8E7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7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Üst Bilgi Yer Tutucusu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4DACF-CF62-466B-AC68-C0A604A64F68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37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E682-6047-8B4D-B40C-D729F33E826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67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ASCT, autologous stem cell transplantation; Maint, maintenance; RVD, lenalidomide/bortezomib/dexamethasone.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82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1">
            <a:extLst>
              <a:ext uri="{FF2B5EF4-FFF2-40B4-BE49-F238E27FC236}">
                <a16:creationId xmlns:a16="http://schemas.microsoft.com/office/drawing/2014/main" id="{9D815013-158F-04AD-5BDE-B65E39EA2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669925"/>
            <a:ext cx="5407025" cy="2298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09923" name="Text Box 2">
            <a:extLst>
              <a:ext uri="{FF2B5EF4-FFF2-40B4-BE49-F238E27FC236}">
                <a16:creationId xmlns:a16="http://schemas.microsoft.com/office/drawing/2014/main" id="{B52AF2CB-3724-C2C3-A1BE-DE144D237CB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395413" y="3190875"/>
            <a:ext cx="6361112" cy="2549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en-US" dirty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75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94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BF454C-2A6E-613D-D1C4-D6E168660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0C632D1-56F1-402A-2409-836D47D04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CA785A1-43A5-17EC-4B99-9980D340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1436361-0E03-9F7F-1D64-E3457C53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DB6B766-E18C-C813-1352-7A0F4D6B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572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EBC471-C1CD-052C-D355-E2519D73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055D3D9-A04F-543C-C8B6-FAD8E8596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DFA10B-860E-299D-7096-2B197FEF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D6081B-9425-FCE4-7EB8-A9C04481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5CE2B70-62B2-41E7-A50C-F11D23BD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1195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D539C42-B16D-8435-84E4-F1D332FF8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81E04EB-3EED-D256-8A4E-0FCE64437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18A48E-1313-5077-84A0-F1689F9C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FFDEC58-1198-3683-F4EE-9CBFA32CA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43809C4-7D20-6E94-CB14-68A08D8C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019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9A29CD9-0414-4164-A08D-D3AA2FE48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89" y="121250"/>
            <a:ext cx="10952621" cy="981626"/>
          </a:xfrm>
        </p:spPr>
        <p:txBody>
          <a:bodyPr>
            <a:normAutofit/>
          </a:bodyPr>
          <a:lstStyle>
            <a:lvl1pPr>
              <a:defRPr sz="2600" b="1">
                <a:solidFill>
                  <a:srgbClr val="0935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0AC94-2D6D-4DB6-83E7-8F694E586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89" y="1245615"/>
            <a:ext cx="10952621" cy="4834363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237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6/27/2025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77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9C76EE-CA6B-48F4-7A84-C9491E5B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E8B487-D4CC-8F29-6E87-1F3E3F92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64705E-64F4-6A94-7FDF-BB472435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0B39B8-2709-42DB-6BD9-5D12193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05413C-613C-B47D-83D4-36943084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61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33FA2B-6060-7079-B28E-55C9AD24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0750511-BEDE-ED36-9AC3-45154002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CCCBC1-108A-24DA-E240-007AEDD6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BFBE1E-3C98-34E5-9FE5-7203EBF2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60EA88A-F8A5-A3C7-9F4D-6972D995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921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47B815-A2C9-B402-D033-C9A4F9DE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D444C9-E192-912E-C2E1-FE72BC843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7B8D3AF-6503-66E7-F453-1041E6777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A685EDE-F7A2-9200-FCC0-2B3F979C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731B9BB-6ACD-4C32-205F-CEA1850A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A3F369C-A6AD-08DF-87BE-DDC218BC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10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E9FC2F-CB90-5B3C-AD48-1FE98D24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83BA17E-EA41-F92B-ADF8-BEEB388C3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8D7C625-78EE-279E-FF94-0A041CDB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ED748DB-454A-5F69-D8A9-EC67756B2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6FFC1E1-6CD7-C127-F811-F32AE0EA8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283EE90-AEE6-CAF0-9B87-F6EEFF5B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3D537BA-3A86-ECD5-9CAA-8F373D95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046628-E5AB-D39A-A890-9DD9FD4B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481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BB2AAF-01E7-6843-DE72-697F5CC8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4B229B0-6A2C-169B-A5A0-42B7971E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34468C1-5D27-F520-905B-8CA884F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276800A-52BF-CFA5-E515-FAE06140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917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A2A83DC-58E5-C833-52BC-5BD8EF95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8EA4A63-E594-9B6F-E992-C6586C73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6CAB75E-6AD8-7475-AF45-768951DB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503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6D15F2-EC5A-DCCD-2C3D-90623C7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12D4E6-10E8-DF55-E9FF-ED12FF13E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4D4A5A8-24DB-32CF-012B-3A321F2FB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B04BF81-9093-37FF-903D-BA58EF42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76391D8-7F22-958C-4701-617B7E8E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7AFCFC8-6B51-540C-B179-3044CEE9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79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5F46B9-3101-CA74-6C03-E06438E27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3D33DAC-A697-85D3-9B98-BF26FDE2D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2C24E0E-9ED8-06F2-6B10-96F8CF3EF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5AAE613-7478-15A7-3CF6-2A94C0E1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3BFE3BF-0E6D-14BC-0653-6B27D606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AB3ED2E-2092-765F-C4E0-54DE1E87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568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0705E4A-4F57-D30B-D38A-6DBB8A1A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0CF527C-21CA-89F6-ACBD-3A130AF9E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E403635-D4D6-808D-6532-D0125F1CF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651ADF-CB54-41E2-B9E2-BA3C991805B4}" type="datetimeFigureOut">
              <a:rPr lang="tr-TR" smtClean="0"/>
              <a:t>27.06.2025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F2BD351-708A-D519-7E4A-19CF93073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047D260-BCB8-B21E-907B-5CF3890C4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FA41B7-90DA-4BAD-905F-FF86B0666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470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A4D5A5-8697-4691-B7ED-E94BF72C6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748118"/>
            <a:ext cx="9144001" cy="645458"/>
          </a:xfrm>
        </p:spPr>
        <p:txBody>
          <a:bodyPr>
            <a:normAutofit/>
          </a:bodyPr>
          <a:lstStyle/>
          <a:p>
            <a:r>
              <a:rPr lang="tr-TR" sz="3200" dirty="0"/>
              <a:t>MULTİPLE MYELOMDA İDAME TEDAVİSİNİN YÖNETİMİ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1DD3515-B487-4C96-AC60-591CFB9FA7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/>
              <a:t>Dr</a:t>
            </a:r>
            <a:r>
              <a:rPr lang="tr-TR" dirty="0"/>
              <a:t> Murat Kaçmaz</a:t>
            </a:r>
          </a:p>
          <a:p>
            <a:r>
              <a:rPr lang="tr-TR" dirty="0"/>
              <a:t>28.06.2025</a:t>
            </a:r>
          </a:p>
          <a:p>
            <a:r>
              <a:rPr lang="tr-TR" dirty="0"/>
              <a:t>Diyarbakır Gazi </a:t>
            </a:r>
            <a:r>
              <a:rPr lang="tr-TR" dirty="0" err="1"/>
              <a:t>Yaşargil</a:t>
            </a:r>
            <a:r>
              <a:rPr lang="tr-TR" dirty="0"/>
              <a:t> EAH</a:t>
            </a:r>
          </a:p>
        </p:txBody>
      </p:sp>
    </p:spTree>
    <p:extLst>
      <p:ext uri="{BB962C8B-B14F-4D97-AF65-F5344CB8AC3E}">
        <p14:creationId xmlns:p14="http://schemas.microsoft.com/office/powerpoint/2010/main" val="198297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EF0D591-F47A-2F5D-1D69-87D4B98A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158" y="-104776"/>
            <a:ext cx="10981315" cy="1301750"/>
          </a:xfrm>
        </p:spPr>
        <p:txBody>
          <a:bodyPr/>
          <a:lstStyle/>
          <a:p>
            <a:pPr>
              <a:defRPr/>
            </a:pPr>
            <a:r>
              <a:rPr lang="fr-FR" sz="32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                                 </a:t>
            </a:r>
            <a:r>
              <a:rPr lang="fr-FR" sz="3200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Lenalidomid</a:t>
            </a:r>
            <a:r>
              <a:rPr lang="fr-FR" sz="32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  </a:t>
            </a:r>
            <a:r>
              <a:rPr lang="fr-FR" sz="3200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İdame</a:t>
            </a:r>
            <a:br>
              <a:rPr lang="fr-FR" altLang="fr-FR" sz="2400" b="1" dirty="0">
                <a:solidFill>
                  <a:srgbClr val="FF0000"/>
                </a:solidFill>
                <a:cs typeface="Arial" pitchFamily="34" charset="0"/>
              </a:rPr>
            </a:b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Dört</a:t>
            </a:r>
            <a:r>
              <a:rPr lang="fr-FR" alt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randomize</a:t>
            </a:r>
            <a:r>
              <a:rPr lang="fr-FR" alt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çalışma</a:t>
            </a:r>
            <a:r>
              <a:rPr lang="fr-FR" alt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PFS'de</a:t>
            </a:r>
            <a:r>
              <a:rPr lang="fr-FR" alt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çarpıcı</a:t>
            </a:r>
            <a:r>
              <a:rPr lang="fr-FR" alt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fr-FR" alt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iyileşme</a:t>
            </a:r>
            <a:r>
              <a:rPr lang="fr-FR" alt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olduğunu</a:t>
            </a:r>
            <a:r>
              <a:rPr lang="fr-FR" altLang="fr-F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gösteriyor</a:t>
            </a:r>
            <a:endParaRPr lang="fr-FR" altLang="fr-F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8714F7BE-1F60-3C87-1B44-B777F7DDF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23" y="883910"/>
            <a:ext cx="2535596" cy="250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8CC32DF2-8E7E-7980-7720-CD5AA7C27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69" y="971696"/>
            <a:ext cx="3844915" cy="22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space réservé du contenu 6">
            <a:extLst>
              <a:ext uri="{FF2B5EF4-FFF2-40B4-BE49-F238E27FC236}">
                <a16:creationId xmlns:a16="http://schemas.microsoft.com/office/drawing/2014/main" id="{F122CDA5-36E6-B1FB-D990-3875A4416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77" y="4094215"/>
            <a:ext cx="3239798" cy="218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260A61AC-DEBB-279C-580F-05644642D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33" y="4094215"/>
            <a:ext cx="4046845" cy="23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E9EA9F3-89BF-3B0D-9FD9-3E32D3E45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91" y="2273446"/>
            <a:ext cx="10981315" cy="47244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fr-FR" altLang="fr-FR" sz="3000" b="1" dirty="0"/>
          </a:p>
          <a:p>
            <a:pPr marL="0" indent="0">
              <a:lnSpc>
                <a:spcPct val="90000"/>
              </a:lnSpc>
              <a:defRPr/>
            </a:pPr>
            <a:endParaRPr lang="fr-FR" altLang="fr-FR" sz="3000" b="1" dirty="0"/>
          </a:p>
          <a:p>
            <a:pPr marL="0" indent="0">
              <a:lnSpc>
                <a:spcPct val="90000"/>
              </a:lnSpc>
              <a:defRPr/>
            </a:pPr>
            <a:endParaRPr lang="fr-FR" altLang="fr-FR" sz="30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700" b="1" dirty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fr-FR" altLang="fr-FR" sz="1500" b="1" dirty="0">
                <a:latin typeface="Arial" pitchFamily="34" charset="0"/>
                <a:cs typeface="Arial" pitchFamily="34" charset="0"/>
              </a:rPr>
              <a:t>HR 0.37</a:t>
            </a:r>
            <a:r>
              <a:rPr lang="fr-FR" altLang="fr-FR" sz="1700" b="1" dirty="0">
                <a:latin typeface="Arial" pitchFamily="34" charset="0"/>
                <a:cs typeface="Arial" pitchFamily="34" charset="0"/>
              </a:rPr>
              <a:t>                                                       		</a:t>
            </a:r>
            <a:r>
              <a:rPr lang="fr-FR" altLang="fr-FR" sz="1500" b="1" dirty="0">
                <a:latin typeface="Arial" pitchFamily="34" charset="0"/>
                <a:cs typeface="Arial" pitchFamily="34" charset="0"/>
              </a:rPr>
              <a:t>HR 0.5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200" b="1" dirty="0">
                <a:latin typeface="Arial" pitchFamily="34" charset="0"/>
                <a:cs typeface="Arial" pitchFamily="34" charset="0"/>
              </a:rPr>
              <a:t>McCarthy P (CALGB) NEJM 2012; 366:1770      </a:t>
            </a:r>
            <a:r>
              <a:rPr lang="fr-FR" altLang="fr-FR" sz="1500" b="1" dirty="0">
                <a:latin typeface="Arial" pitchFamily="34" charset="0"/>
                <a:cs typeface="Arial" pitchFamily="34" charset="0"/>
              </a:rPr>
              <a:t>			</a:t>
            </a:r>
            <a:r>
              <a:rPr lang="fr-FR" altLang="fr-FR" sz="1200" b="1" dirty="0">
                <a:latin typeface="Arial" pitchFamily="34" charset="0"/>
                <a:cs typeface="Arial" pitchFamily="34" charset="0"/>
              </a:rPr>
              <a:t>Attal M (IFM) NEJM 2012;366:1778</a:t>
            </a:r>
            <a:endParaRPr lang="fr-FR" altLang="fr-FR" sz="1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fr-FR" altLang="fr-FR" sz="1400" b="1" dirty="0">
              <a:latin typeface="Arial Black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3000" b="1" dirty="0"/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500" b="1" dirty="0">
                <a:cs typeface="Arial" pitchFamily="34" charset="0"/>
              </a:rPr>
              <a:t>                                           A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FR" altLang="fr-FR" sz="1500" b="1" dirty="0">
              <a:cs typeface="Arial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500" b="1" dirty="0">
                <a:cs typeface="Arial" pitchFamily="34" charset="0"/>
              </a:rPr>
              <a:t>                                                                       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FR" altLang="fr-FR" sz="1500" b="1" dirty="0">
              <a:cs typeface="Arial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500" b="1" dirty="0">
                <a:cs typeface="Arial" pitchFamily="34" charset="0"/>
              </a:rPr>
              <a:t>                                                                                                                 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500" b="1" dirty="0">
                <a:latin typeface="Arial" pitchFamily="34" charset="0"/>
                <a:cs typeface="Arial" pitchFamily="34" charset="0"/>
              </a:rPr>
              <a:t>HR 0.57                                                                                       			 HR   0.47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200" b="1" dirty="0">
                <a:latin typeface="Arial" pitchFamily="34" charset="0"/>
                <a:cs typeface="Arial" pitchFamily="34" charset="0"/>
              </a:rPr>
              <a:t>Jackson G (MRC) Lancet </a:t>
            </a:r>
            <a:r>
              <a:rPr lang="fr-FR" altLang="fr-FR" sz="1200" b="1" dirty="0" err="1">
                <a:latin typeface="Arial" pitchFamily="34" charset="0"/>
                <a:cs typeface="Arial" pitchFamily="34" charset="0"/>
              </a:rPr>
              <a:t>Oncol</a:t>
            </a:r>
            <a:r>
              <a:rPr lang="fr-FR" altLang="fr-FR" sz="1200" b="1" dirty="0">
                <a:latin typeface="Arial" pitchFamily="34" charset="0"/>
                <a:cs typeface="Arial" pitchFamily="34" charset="0"/>
              </a:rPr>
              <a:t> 2019;20:57   </a:t>
            </a:r>
            <a:r>
              <a:rPr lang="fr-FR" altLang="fr-FR" sz="1500" b="1" dirty="0">
                <a:latin typeface="Arial" pitchFamily="34" charset="0"/>
                <a:cs typeface="Arial" pitchFamily="34" charset="0"/>
              </a:rPr>
              <a:t>                                          		</a:t>
            </a:r>
            <a:r>
              <a:rPr lang="fr-FR" altLang="fr-FR" sz="1200" b="1" dirty="0" err="1">
                <a:latin typeface="Arial" pitchFamily="34" charset="0"/>
                <a:cs typeface="Arial" pitchFamily="34" charset="0"/>
              </a:rPr>
              <a:t>Palumbo</a:t>
            </a:r>
            <a:r>
              <a:rPr lang="fr-FR" altLang="fr-FR" sz="1200" b="1" dirty="0">
                <a:latin typeface="Arial" pitchFamily="34" charset="0"/>
                <a:cs typeface="Arial" pitchFamily="34" charset="0"/>
              </a:rPr>
              <a:t> A NEJM 2014;371:895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FR" altLang="fr-FR" sz="1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60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110BB0-1CAE-0E1A-FB01-226651541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582" y="2061152"/>
            <a:ext cx="10515600" cy="3106593"/>
          </a:xfrm>
        </p:spPr>
        <p:txBody>
          <a:bodyPr>
            <a:normAutofit/>
          </a:bodyPr>
          <a:lstStyle/>
          <a:p>
            <a:pPr algn="just" fontAlgn="base"/>
            <a:r>
              <a:rPr lang="tr-TR" sz="2400" b="1" dirty="0">
                <a:solidFill>
                  <a:srgbClr val="FF0000"/>
                </a:solidFill>
              </a:rPr>
              <a:t>Otolog transplantasyon sonrası idame tedavisi olarak </a:t>
            </a:r>
            <a:r>
              <a:rPr lang="tr-TR" sz="2400" b="1" dirty="0" err="1">
                <a:solidFill>
                  <a:srgbClr val="FF0000"/>
                </a:solidFill>
              </a:rPr>
              <a:t>lenalidomid</a:t>
            </a:r>
            <a:r>
              <a:rPr lang="tr-TR" sz="2400" b="1" dirty="0">
                <a:solidFill>
                  <a:srgbClr val="FF0000"/>
                </a:solidFill>
              </a:rPr>
              <a:t>; </a:t>
            </a:r>
          </a:p>
          <a:p>
            <a:pPr marL="0" indent="0" algn="just" fontAlgn="base">
              <a:buNone/>
            </a:pPr>
            <a:endParaRPr lang="tr-TR" sz="2400" dirty="0">
              <a:solidFill>
                <a:srgbClr val="FF0000"/>
              </a:solidFill>
            </a:endParaRPr>
          </a:p>
          <a:p>
            <a:pPr marL="0" indent="0" algn="just" fontAlgn="base">
              <a:buNone/>
            </a:pPr>
            <a:r>
              <a:rPr lang="tr-TR" dirty="0">
                <a:solidFill>
                  <a:srgbClr val="FF0000"/>
                </a:solidFill>
              </a:rPr>
              <a:t>           </a:t>
            </a:r>
            <a:r>
              <a:rPr lang="tr-TR" b="1" dirty="0">
                <a:solidFill>
                  <a:srgbClr val="FF0000"/>
                </a:solidFill>
              </a:rPr>
              <a:t>İki bağımsız randomize faz III </a:t>
            </a:r>
            <a:r>
              <a:rPr lang="tr-TR" dirty="0">
                <a:solidFill>
                  <a:srgbClr val="FF0000"/>
                </a:solidFill>
              </a:rPr>
              <a:t>çalışmada değerlendirilmiştir.</a:t>
            </a:r>
          </a:p>
          <a:p>
            <a:pPr marL="0" indent="0" algn="just" fontAlgn="base">
              <a:buNone/>
            </a:pPr>
            <a:endParaRPr lang="tr-TR" dirty="0">
              <a:solidFill>
                <a:srgbClr val="FF0000"/>
              </a:solidFill>
            </a:endParaRPr>
          </a:p>
          <a:p>
            <a:pPr lvl="1"/>
            <a:r>
              <a:rPr lang="tr-TR" sz="2800" b="1" dirty="0">
                <a:solidFill>
                  <a:srgbClr val="00B0F0"/>
                </a:solidFill>
              </a:rPr>
              <a:t>CALGB 100104</a:t>
            </a:r>
          </a:p>
          <a:p>
            <a:pPr lvl="1"/>
            <a:r>
              <a:rPr lang="tr-TR" sz="2800" b="1" dirty="0">
                <a:solidFill>
                  <a:srgbClr val="00B0F0"/>
                </a:solidFill>
              </a:rPr>
              <a:t>IFM 2005-02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509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 descr="metin, ekran görüntüsü, yazı tipi, yazıl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210A0FD-54D8-4A2D-7FBD-D9C597755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471" y="443345"/>
            <a:ext cx="11304034" cy="5789036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20C9FF6E-4841-6B40-F651-1E36592E0E5A}"/>
              </a:ext>
            </a:extLst>
          </p:cNvPr>
          <p:cNvSpPr txBox="1"/>
          <p:nvPr/>
        </p:nvSpPr>
        <p:spPr>
          <a:xfrm>
            <a:off x="4655126" y="6488668"/>
            <a:ext cx="7536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Parallel</a:t>
            </a:r>
            <a:r>
              <a:rPr lang="tr-TR" b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study</a:t>
            </a:r>
            <a:r>
              <a:rPr lang="tr-TR" b="1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tr-TR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Attal</a:t>
            </a:r>
            <a:r>
              <a:rPr lang="tr-TR" b="1" dirty="0">
                <a:solidFill>
                  <a:srgbClr val="000000"/>
                </a:solidFill>
                <a:effectLst/>
                <a:latin typeface="Helvetica" pitchFamily="2" charset="0"/>
              </a:rPr>
              <a:t> M </a:t>
            </a:r>
            <a:r>
              <a:rPr lang="tr-TR" b="1" dirty="0">
                <a:solidFill>
                  <a:srgbClr val="3C3C3C"/>
                </a:solidFill>
                <a:effectLst/>
                <a:latin typeface="Helvetica" pitchFamily="2" charset="0"/>
              </a:rPr>
              <a:t>N </a:t>
            </a:r>
            <a:r>
              <a:rPr lang="tr-TR" b="1" dirty="0" err="1">
                <a:solidFill>
                  <a:srgbClr val="3C3C3C"/>
                </a:solidFill>
                <a:effectLst/>
                <a:latin typeface="Helvetica" pitchFamily="2" charset="0"/>
              </a:rPr>
              <a:t>Engl</a:t>
            </a:r>
            <a:r>
              <a:rPr lang="tr-TR" b="1" dirty="0">
                <a:solidFill>
                  <a:srgbClr val="3C3C3C"/>
                </a:solidFill>
                <a:effectLst/>
                <a:latin typeface="Helvetica" pitchFamily="2" charset="0"/>
              </a:rPr>
              <a:t> J </a:t>
            </a:r>
            <a:r>
              <a:rPr lang="tr-TR" b="1" dirty="0" err="1">
                <a:solidFill>
                  <a:srgbClr val="3C3C3C"/>
                </a:solidFill>
                <a:effectLst/>
                <a:latin typeface="Helvetica" pitchFamily="2" charset="0"/>
              </a:rPr>
              <a:t>Med</a:t>
            </a:r>
            <a:r>
              <a:rPr lang="tr-TR" b="1" dirty="0">
                <a:solidFill>
                  <a:srgbClr val="3C3C3C"/>
                </a:solidFill>
                <a:effectLst/>
                <a:latin typeface="Helvetica" pitchFamily="2" charset="0"/>
              </a:rPr>
              <a:t> 2012;366:1782-1791 IFM 2005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BA0654C-C8B5-4D3D-9AD2-679EFCBE20FC}"/>
              </a:ext>
            </a:extLst>
          </p:cNvPr>
          <p:cNvSpPr txBox="1"/>
          <p:nvPr/>
        </p:nvSpPr>
        <p:spPr>
          <a:xfrm>
            <a:off x="2088777" y="2397170"/>
            <a:ext cx="753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URWPalladioL-Roma"/>
              </a:rPr>
              <a:t>n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URWPalladioL-Roma"/>
              </a:rPr>
              <a:t>:460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0E0F3FC-41C9-456B-B0AA-B8EA349647C3}"/>
              </a:ext>
            </a:extLst>
          </p:cNvPr>
          <p:cNvSpPr txBox="1"/>
          <p:nvPr/>
        </p:nvSpPr>
        <p:spPr>
          <a:xfrm>
            <a:off x="9323294" y="3345938"/>
            <a:ext cx="2017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0" i="0" u="none" strike="noStrike" baseline="0" dirty="0" err="1">
                <a:solidFill>
                  <a:schemeClr val="bg1"/>
                </a:solidFill>
                <a:latin typeface="URWPalladioL-Roma"/>
              </a:rPr>
              <a:t>Progresyona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URWPalladioL-Roma"/>
              </a:rPr>
              <a:t> kadar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5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5">
            <a:extLst>
              <a:ext uri="{FF2B5EF4-FFF2-40B4-BE49-F238E27FC236}">
                <a16:creationId xmlns:a16="http://schemas.microsoft.com/office/drawing/2014/main" id="{8B9C1624-6C36-22A5-118E-3A5674960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294" y="166255"/>
            <a:ext cx="4705409" cy="652549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E6E7929-929D-7B5C-3CB7-AD57350EFFF9}"/>
              </a:ext>
            </a:extLst>
          </p:cNvPr>
          <p:cNvSpPr txBox="1"/>
          <p:nvPr/>
        </p:nvSpPr>
        <p:spPr>
          <a:xfrm>
            <a:off x="6096000" y="2572941"/>
            <a:ext cx="4079810" cy="120032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34 aylık takipte</a:t>
            </a:r>
          </a:p>
          <a:p>
            <a:r>
              <a:rPr lang="tr-TR" dirty="0" err="1">
                <a:solidFill>
                  <a:schemeClr val="bg1"/>
                </a:solidFill>
              </a:rPr>
              <a:t>Progresyon</a:t>
            </a:r>
            <a:r>
              <a:rPr lang="tr-TR" dirty="0">
                <a:solidFill>
                  <a:schemeClr val="bg1"/>
                </a:solidFill>
              </a:rPr>
              <a:t> ve Ölüm: </a:t>
            </a:r>
          </a:p>
          <a:p>
            <a:r>
              <a:rPr lang="tr-TR" dirty="0" err="1">
                <a:solidFill>
                  <a:schemeClr val="bg1"/>
                </a:solidFill>
              </a:rPr>
              <a:t>Lenalidomid</a:t>
            </a:r>
            <a:r>
              <a:rPr lang="tr-TR" dirty="0">
                <a:solidFill>
                  <a:schemeClr val="bg1"/>
                </a:solidFill>
              </a:rPr>
              <a:t> kolu:  % 37</a:t>
            </a:r>
          </a:p>
          <a:p>
            <a:r>
              <a:rPr lang="tr-TR" dirty="0">
                <a:solidFill>
                  <a:schemeClr val="bg1"/>
                </a:solidFill>
              </a:rPr>
              <a:t>Plasebo kolu         :  % 58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10BABE1-B7E5-F0B0-9A49-DBAE84305A97}"/>
              </a:ext>
            </a:extLst>
          </p:cNvPr>
          <p:cNvSpPr txBox="1"/>
          <p:nvPr/>
        </p:nvSpPr>
        <p:spPr>
          <a:xfrm>
            <a:off x="6096000" y="3866076"/>
            <a:ext cx="4070439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Progresyona</a:t>
            </a:r>
            <a:r>
              <a:rPr lang="tr-TR" dirty="0">
                <a:solidFill>
                  <a:schemeClr val="bg1"/>
                </a:solidFill>
              </a:rPr>
              <a:t> kadar geçen </a:t>
            </a:r>
            <a:r>
              <a:rPr lang="tr-TR" dirty="0" err="1">
                <a:solidFill>
                  <a:schemeClr val="bg1"/>
                </a:solidFill>
              </a:rPr>
              <a:t>median</a:t>
            </a:r>
            <a:r>
              <a:rPr lang="tr-TR" dirty="0">
                <a:solidFill>
                  <a:schemeClr val="bg1"/>
                </a:solidFill>
              </a:rPr>
              <a:t> süre</a:t>
            </a:r>
          </a:p>
          <a:p>
            <a:r>
              <a:rPr lang="tr-TR" dirty="0" err="1">
                <a:solidFill>
                  <a:schemeClr val="bg1"/>
                </a:solidFill>
              </a:rPr>
              <a:t>Lenalidomid</a:t>
            </a:r>
            <a:r>
              <a:rPr lang="tr-TR" dirty="0">
                <a:solidFill>
                  <a:schemeClr val="bg1"/>
                </a:solidFill>
              </a:rPr>
              <a:t> kolu:  46 ay</a:t>
            </a:r>
          </a:p>
          <a:p>
            <a:r>
              <a:rPr lang="tr-TR" dirty="0">
                <a:solidFill>
                  <a:schemeClr val="bg1"/>
                </a:solidFill>
              </a:rPr>
              <a:t>Plasebo kolu         :  27 ay (P &lt; 0,001)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26AAE4E-A968-72DF-19A8-76423BF6DB18}"/>
              </a:ext>
            </a:extLst>
          </p:cNvPr>
          <p:cNvSpPr txBox="1"/>
          <p:nvPr/>
        </p:nvSpPr>
        <p:spPr>
          <a:xfrm>
            <a:off x="5056908" y="926518"/>
            <a:ext cx="68302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800" dirty="0"/>
              <a:t>CALGB 100104    </a:t>
            </a:r>
            <a:r>
              <a:rPr lang="tr-TR" sz="1800" b="1" dirty="0">
                <a:solidFill>
                  <a:srgbClr val="FF0000"/>
                </a:solidFill>
              </a:rPr>
              <a:t>OKİT sonrası </a:t>
            </a:r>
            <a:r>
              <a:rPr lang="tr-TR" sz="1800" b="1" dirty="0" err="1">
                <a:solidFill>
                  <a:srgbClr val="FF0000"/>
                </a:solidFill>
              </a:rPr>
              <a:t>lenalidomid</a:t>
            </a:r>
            <a:r>
              <a:rPr lang="tr-TR" sz="1800" b="1" dirty="0">
                <a:solidFill>
                  <a:srgbClr val="FF0000"/>
                </a:solidFill>
              </a:rPr>
              <a:t> İdamesi </a:t>
            </a:r>
          </a:p>
          <a:p>
            <a:pPr marL="0" indent="0" algn="just">
              <a:buNone/>
            </a:pPr>
            <a:endParaRPr lang="tr-TR" sz="1800" b="1" dirty="0"/>
          </a:p>
          <a:p>
            <a:pPr algn="just"/>
            <a:r>
              <a:rPr lang="tr-TR" sz="1800" b="1" dirty="0" err="1"/>
              <a:t>Lenalidomid</a:t>
            </a:r>
            <a:r>
              <a:rPr lang="tr-TR" sz="1800" b="1" dirty="0"/>
              <a:t> (n= 231) </a:t>
            </a:r>
            <a:r>
              <a:rPr lang="tr-TR" sz="1800" dirty="0"/>
              <a:t>ve </a:t>
            </a:r>
            <a:r>
              <a:rPr lang="tr-TR" sz="1800" b="1" dirty="0"/>
              <a:t>plasebo (n= 229) </a:t>
            </a:r>
            <a:r>
              <a:rPr lang="tr-TR" sz="1800" dirty="0"/>
              <a:t>ile idame tedavisine randomize edildi. </a:t>
            </a:r>
          </a:p>
        </p:txBody>
      </p:sp>
    </p:spTree>
    <p:extLst>
      <p:ext uri="{BB962C8B-B14F-4D97-AF65-F5344CB8AC3E}">
        <p14:creationId xmlns:p14="http://schemas.microsoft.com/office/powerpoint/2010/main" val="4206317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FAB9D84-C0AB-94E8-D062-D4EDE14CA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"/>
          <a:stretch/>
        </p:blipFill>
        <p:spPr>
          <a:xfrm>
            <a:off x="1593271" y="43789"/>
            <a:ext cx="9955763" cy="1316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İçerik Yer Tutucusu 10">
            <a:extLst>
              <a:ext uri="{FF2B5EF4-FFF2-40B4-BE49-F238E27FC236}">
                <a16:creationId xmlns:a16="http://schemas.microsoft.com/office/drawing/2014/main" id="{5D8F70C4-55E5-FF4C-35C8-53B509196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1" y="1587294"/>
            <a:ext cx="4862946" cy="5226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D78D806-B564-CF9D-7DC4-BAECD64A0016}"/>
              </a:ext>
            </a:extLst>
          </p:cNvPr>
          <p:cNvSpPr txBox="1"/>
          <p:nvPr/>
        </p:nvSpPr>
        <p:spPr>
          <a:xfrm>
            <a:off x="5811982" y="1841128"/>
            <a:ext cx="5015346" cy="120032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91 aylık takipte</a:t>
            </a:r>
          </a:p>
          <a:p>
            <a:r>
              <a:rPr lang="tr-TR" dirty="0" err="1">
                <a:solidFill>
                  <a:schemeClr val="bg1"/>
                </a:solidFill>
              </a:rPr>
              <a:t>Progresyona</a:t>
            </a:r>
            <a:r>
              <a:rPr lang="tr-TR" dirty="0">
                <a:solidFill>
                  <a:schemeClr val="bg1"/>
                </a:solidFill>
              </a:rPr>
              <a:t> kadar </a:t>
            </a:r>
            <a:r>
              <a:rPr lang="tr-TR" dirty="0" err="1">
                <a:solidFill>
                  <a:schemeClr val="bg1"/>
                </a:solidFill>
              </a:rPr>
              <a:t>median</a:t>
            </a:r>
            <a:r>
              <a:rPr lang="tr-TR" dirty="0">
                <a:solidFill>
                  <a:schemeClr val="bg1"/>
                </a:solidFill>
              </a:rPr>
              <a:t> süre</a:t>
            </a:r>
          </a:p>
          <a:p>
            <a:r>
              <a:rPr lang="tr-TR" dirty="0" err="1">
                <a:solidFill>
                  <a:schemeClr val="bg1"/>
                </a:solidFill>
              </a:rPr>
              <a:t>Lenalidomid</a:t>
            </a:r>
            <a:r>
              <a:rPr lang="tr-TR" dirty="0">
                <a:solidFill>
                  <a:schemeClr val="bg1"/>
                </a:solidFill>
              </a:rPr>
              <a:t> kolu:  57,3 ay </a:t>
            </a:r>
          </a:p>
          <a:p>
            <a:r>
              <a:rPr lang="tr-TR" dirty="0" err="1">
                <a:solidFill>
                  <a:schemeClr val="bg1"/>
                </a:solidFill>
              </a:rPr>
              <a:t>Plasebo</a:t>
            </a:r>
            <a:r>
              <a:rPr lang="tr-TR" dirty="0">
                <a:solidFill>
                  <a:schemeClr val="bg1"/>
                </a:solidFill>
              </a:rPr>
              <a:t> kolu         :  28,9 ay    (P &lt;0,0001)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B9F0022-8AD7-BE65-3512-09BBA7532866}"/>
              </a:ext>
            </a:extLst>
          </p:cNvPr>
          <p:cNvSpPr txBox="1"/>
          <p:nvPr/>
        </p:nvSpPr>
        <p:spPr>
          <a:xfrm>
            <a:off x="5811982" y="3429000"/>
            <a:ext cx="407981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Median</a:t>
            </a:r>
            <a:r>
              <a:rPr lang="tr-TR" dirty="0">
                <a:solidFill>
                  <a:schemeClr val="bg1"/>
                </a:solidFill>
              </a:rPr>
              <a:t> OS </a:t>
            </a:r>
          </a:p>
          <a:p>
            <a:r>
              <a:rPr lang="tr-TR" dirty="0" err="1">
                <a:solidFill>
                  <a:schemeClr val="bg1"/>
                </a:solidFill>
              </a:rPr>
              <a:t>Lenalidomid</a:t>
            </a:r>
            <a:r>
              <a:rPr lang="tr-TR" dirty="0">
                <a:solidFill>
                  <a:schemeClr val="bg1"/>
                </a:solidFill>
              </a:rPr>
              <a:t> kolu: 113,8 ay </a:t>
            </a:r>
          </a:p>
          <a:p>
            <a:r>
              <a:rPr lang="tr-TR" dirty="0">
                <a:solidFill>
                  <a:schemeClr val="bg1"/>
                </a:solidFill>
              </a:rPr>
              <a:t>Plasebo kolu         :  84,1 ay    (P &lt;0,0004)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308D568-6B88-1350-D3CF-3E63E418E816}"/>
              </a:ext>
            </a:extLst>
          </p:cNvPr>
          <p:cNvSpPr txBox="1"/>
          <p:nvPr/>
        </p:nvSpPr>
        <p:spPr>
          <a:xfrm>
            <a:off x="5811982" y="5070052"/>
            <a:ext cx="5922818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1800" b="1" dirty="0">
                <a:solidFill>
                  <a:schemeClr val="bg1"/>
                </a:solidFill>
              </a:rPr>
              <a:t>İkinci primer malignite </a:t>
            </a:r>
            <a:r>
              <a:rPr lang="tr-TR" sz="1800" dirty="0">
                <a:solidFill>
                  <a:schemeClr val="bg1"/>
                </a:solidFill>
              </a:rPr>
              <a:t>(hematolojik + </a:t>
            </a:r>
            <a:r>
              <a:rPr lang="tr-TR" sz="1800" dirty="0" err="1">
                <a:solidFill>
                  <a:schemeClr val="bg1"/>
                </a:solidFill>
              </a:rPr>
              <a:t>solid</a:t>
            </a:r>
            <a:r>
              <a:rPr lang="tr-TR" sz="1800" dirty="0">
                <a:solidFill>
                  <a:schemeClr val="bg1"/>
                </a:solidFill>
              </a:rPr>
              <a:t> </a:t>
            </a:r>
            <a:r>
              <a:rPr lang="tr-TR" sz="1800" dirty="0" err="1">
                <a:solidFill>
                  <a:schemeClr val="bg1"/>
                </a:solidFill>
              </a:rPr>
              <a:t>tm</a:t>
            </a:r>
            <a:r>
              <a:rPr lang="tr-TR" sz="1800" dirty="0">
                <a:solidFill>
                  <a:schemeClr val="bg1"/>
                </a:solidFill>
              </a:rPr>
              <a:t>) oranı </a:t>
            </a:r>
            <a:r>
              <a:rPr lang="tr-TR" sz="1800" dirty="0" err="1">
                <a:solidFill>
                  <a:schemeClr val="bg1"/>
                </a:solidFill>
              </a:rPr>
              <a:t>lenalidomid</a:t>
            </a:r>
            <a:r>
              <a:rPr lang="tr-TR" sz="1800" dirty="0">
                <a:solidFill>
                  <a:schemeClr val="bg1"/>
                </a:solidFill>
              </a:rPr>
              <a:t> grubunda daha yüksekti </a:t>
            </a:r>
            <a:r>
              <a:rPr lang="tr-TR" sz="1800" b="1" dirty="0">
                <a:solidFill>
                  <a:schemeClr val="bg1"/>
                </a:solidFill>
              </a:rPr>
              <a:t>(%14 </a:t>
            </a:r>
            <a:r>
              <a:rPr lang="tr-TR" sz="1800" b="1" dirty="0" err="1">
                <a:solidFill>
                  <a:schemeClr val="bg1"/>
                </a:solidFill>
              </a:rPr>
              <a:t>vs</a:t>
            </a:r>
            <a:r>
              <a:rPr lang="tr-TR" sz="1800" b="1" dirty="0">
                <a:solidFill>
                  <a:schemeClr val="bg1"/>
                </a:solidFill>
              </a:rPr>
              <a:t> %4).</a:t>
            </a:r>
          </a:p>
        </p:txBody>
      </p:sp>
    </p:spTree>
    <p:extLst>
      <p:ext uri="{BB962C8B-B14F-4D97-AF65-F5344CB8AC3E}">
        <p14:creationId xmlns:p14="http://schemas.microsoft.com/office/powerpoint/2010/main" val="227354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4273" y="934958"/>
            <a:ext cx="4364600" cy="542427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D42A06D-89DF-C8C5-DF8E-B3F614161374}"/>
              </a:ext>
            </a:extLst>
          </p:cNvPr>
          <p:cNvSpPr txBox="1"/>
          <p:nvPr/>
        </p:nvSpPr>
        <p:spPr>
          <a:xfrm>
            <a:off x="124273" y="195381"/>
            <a:ext cx="5033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   IFM 2005-02 Çalışması </a:t>
            </a:r>
            <a:endParaRPr lang="tr-TR" sz="32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BFEEBA1-AD26-0396-598A-AD91542321E6}"/>
              </a:ext>
            </a:extLst>
          </p:cNvPr>
          <p:cNvSpPr txBox="1"/>
          <p:nvPr/>
        </p:nvSpPr>
        <p:spPr>
          <a:xfrm>
            <a:off x="4752312" y="4298842"/>
            <a:ext cx="3626224" cy="1200329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PFS: </a:t>
            </a:r>
          </a:p>
          <a:p>
            <a:r>
              <a:rPr lang="tr-TR" dirty="0" err="1">
                <a:solidFill>
                  <a:schemeClr val="bg1"/>
                </a:solidFill>
              </a:rPr>
              <a:t>Lenalidomid</a:t>
            </a:r>
            <a:r>
              <a:rPr lang="tr-TR" dirty="0">
                <a:solidFill>
                  <a:schemeClr val="bg1"/>
                </a:solidFill>
              </a:rPr>
              <a:t> kolu:  41 ay </a:t>
            </a:r>
          </a:p>
          <a:p>
            <a:r>
              <a:rPr lang="tr-TR" dirty="0">
                <a:solidFill>
                  <a:schemeClr val="bg1"/>
                </a:solidFill>
              </a:rPr>
              <a:t>Plasebo kolu         :  23 ay  </a:t>
            </a:r>
            <a:r>
              <a:rPr lang="tr-TR" sz="1800" dirty="0">
                <a:solidFill>
                  <a:schemeClr val="bg1"/>
                </a:solidFill>
              </a:rPr>
              <a:t>(p&lt;0.001)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0ADB088-16AE-C554-53E7-BA9BC736318A}"/>
              </a:ext>
            </a:extLst>
          </p:cNvPr>
          <p:cNvSpPr txBox="1"/>
          <p:nvPr/>
        </p:nvSpPr>
        <p:spPr>
          <a:xfrm>
            <a:off x="8641975" y="4098201"/>
            <a:ext cx="3137648" cy="1754326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OS: 4 yıllık </a:t>
            </a:r>
          </a:p>
          <a:p>
            <a:r>
              <a:rPr lang="tr-TR" dirty="0" err="1">
                <a:solidFill>
                  <a:schemeClr val="bg1"/>
                </a:solidFill>
              </a:rPr>
              <a:t>Lenalidomid</a:t>
            </a:r>
            <a:r>
              <a:rPr lang="tr-TR" dirty="0">
                <a:solidFill>
                  <a:schemeClr val="bg1"/>
                </a:solidFill>
              </a:rPr>
              <a:t> kolu:  %73</a:t>
            </a:r>
          </a:p>
          <a:p>
            <a:r>
              <a:rPr lang="tr-TR" dirty="0">
                <a:solidFill>
                  <a:schemeClr val="bg1"/>
                </a:solidFill>
              </a:rPr>
              <a:t>Plasebo kolu         :   %75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Sağ kalım farkı yok</a:t>
            </a:r>
          </a:p>
          <a:p>
            <a:r>
              <a:rPr lang="tr-TR" dirty="0">
                <a:solidFill>
                  <a:schemeClr val="bg1"/>
                </a:solidFill>
              </a:rPr>
              <a:t>İkincil </a:t>
            </a:r>
            <a:r>
              <a:rPr lang="tr-TR" dirty="0" err="1">
                <a:solidFill>
                  <a:schemeClr val="bg1"/>
                </a:solidFill>
              </a:rPr>
              <a:t>Malignite</a:t>
            </a:r>
            <a:r>
              <a:rPr lang="tr-TR" dirty="0">
                <a:solidFill>
                  <a:schemeClr val="bg1"/>
                </a:solidFill>
              </a:rPr>
              <a:t> riski artmış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7957BB1-0796-89C6-5BE2-403C302DFEE5}"/>
              </a:ext>
            </a:extLst>
          </p:cNvPr>
          <p:cNvSpPr txBox="1"/>
          <p:nvPr/>
        </p:nvSpPr>
        <p:spPr>
          <a:xfrm>
            <a:off x="4648200" y="622997"/>
            <a:ext cx="7543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800" b="1" dirty="0"/>
              <a:t>Çalışma: </a:t>
            </a:r>
            <a:r>
              <a:rPr lang="tr-TR" sz="1800" dirty="0"/>
              <a:t>Faz III, randomize, çift kör</a:t>
            </a:r>
          </a:p>
          <a:p>
            <a:pPr algn="just"/>
            <a:endParaRPr lang="tr-TR" sz="1800" dirty="0"/>
          </a:p>
          <a:p>
            <a:pPr algn="just"/>
            <a:r>
              <a:rPr lang="tr-TR" sz="1800" b="1" dirty="0"/>
              <a:t>Hastalar: </a:t>
            </a:r>
            <a:r>
              <a:rPr lang="tr-TR" sz="1800" dirty="0"/>
              <a:t>614 hasta çalışmaya dahil edildi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tr-TR" dirty="0" err="1">
                <a:solidFill>
                  <a:srgbClr val="FF0000"/>
                </a:solidFill>
              </a:rPr>
              <a:t>Lenalidomid</a:t>
            </a:r>
            <a:r>
              <a:rPr lang="tr-TR" dirty="0">
                <a:solidFill>
                  <a:srgbClr val="FF0000"/>
                </a:solidFill>
              </a:rPr>
              <a:t> idame (n:307) (</a:t>
            </a:r>
            <a:r>
              <a:rPr lang="tr-TR" b="1" dirty="0">
                <a:solidFill>
                  <a:srgbClr val="FF0000"/>
                </a:solidFill>
              </a:rPr>
              <a:t>İdame tedavisi süresi: 1 yıl !!! </a:t>
            </a:r>
            <a:r>
              <a:rPr lang="tr-TR" dirty="0">
                <a:solidFill>
                  <a:srgbClr val="FF0000"/>
                </a:solidFill>
              </a:rPr>
              <a:t>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tr-TR" dirty="0" err="1">
                <a:solidFill>
                  <a:srgbClr val="FF0000"/>
                </a:solidFill>
              </a:rPr>
              <a:t>Plasebo</a:t>
            </a:r>
            <a:r>
              <a:rPr lang="tr-TR" dirty="0">
                <a:solidFill>
                  <a:srgbClr val="FF0000"/>
                </a:solidFill>
              </a:rPr>
              <a:t> idame (n:307)</a:t>
            </a:r>
            <a:endParaRPr lang="tr-TR" dirty="0"/>
          </a:p>
          <a:p>
            <a:pPr algn="just"/>
            <a:endParaRPr lang="tr-TR" sz="1800" b="1" dirty="0">
              <a:solidFill>
                <a:srgbClr val="FF0000"/>
              </a:solidFill>
            </a:endParaRPr>
          </a:p>
          <a:p>
            <a:pPr algn="just"/>
            <a:r>
              <a:rPr lang="tr-TR" sz="1800" b="1" dirty="0">
                <a:solidFill>
                  <a:srgbClr val="FF0000"/>
                </a:solidFill>
              </a:rPr>
              <a:t>Transplantasyondan sonra konsolidasyon</a:t>
            </a:r>
            <a:endParaRPr lang="tr-TR" b="1" dirty="0">
              <a:solidFill>
                <a:srgbClr val="FF0000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tr-TR" dirty="0"/>
              <a:t>Her iki grup, iki </a:t>
            </a:r>
            <a:r>
              <a:rPr lang="tr-TR" dirty="0" err="1"/>
              <a:t>siklus</a:t>
            </a:r>
            <a:r>
              <a:rPr lang="tr-TR" b="1" dirty="0"/>
              <a:t>, </a:t>
            </a:r>
            <a:r>
              <a:rPr lang="tr-TR" dirty="0"/>
              <a:t>25 mg/gün/21 gün. </a:t>
            </a:r>
          </a:p>
          <a:p>
            <a:pPr algn="just"/>
            <a:endParaRPr lang="tr-TR" sz="1800" dirty="0"/>
          </a:p>
          <a:p>
            <a:pPr algn="just"/>
            <a:r>
              <a:rPr lang="tr-TR" sz="1800" b="1" dirty="0" err="1">
                <a:solidFill>
                  <a:srgbClr val="FF0000"/>
                </a:solidFill>
              </a:rPr>
              <a:t>Lenalidomid</a:t>
            </a:r>
            <a:r>
              <a:rPr lang="tr-TR" sz="1800" b="1" dirty="0">
                <a:solidFill>
                  <a:srgbClr val="FF0000"/>
                </a:solidFill>
              </a:rPr>
              <a:t> ile</a:t>
            </a:r>
            <a:r>
              <a:rPr lang="tr-TR" sz="1800" dirty="0">
                <a:solidFill>
                  <a:srgbClr val="FF0000"/>
                </a:solidFill>
              </a:rPr>
              <a:t> </a:t>
            </a:r>
            <a:r>
              <a:rPr lang="tr-TR" sz="1800" b="1" dirty="0">
                <a:solidFill>
                  <a:srgbClr val="FF0000"/>
                </a:solidFill>
              </a:rPr>
              <a:t>idame  grubu: </a:t>
            </a:r>
            <a:r>
              <a:rPr lang="tr-TR" sz="1800" b="1" dirty="0">
                <a:solidFill>
                  <a:srgbClr val="00B0F0"/>
                </a:solidFill>
              </a:rPr>
              <a:t>(ilk 3 ay 10 mg/gün, tolere edilirse 15 mg) </a:t>
            </a:r>
          </a:p>
          <a:p>
            <a:pPr algn="just"/>
            <a:r>
              <a:rPr lang="tr-TR" sz="1800" b="1" dirty="0" err="1"/>
              <a:t>Plasebo</a:t>
            </a:r>
            <a:r>
              <a:rPr lang="tr-TR" sz="1800" b="1" dirty="0"/>
              <a:t> grubu: </a:t>
            </a:r>
            <a:r>
              <a:rPr lang="tr-TR" sz="1800" dirty="0"/>
              <a:t>Plasebo ile idame tedavisi.</a:t>
            </a:r>
          </a:p>
        </p:txBody>
      </p:sp>
    </p:spTree>
    <p:extLst>
      <p:ext uri="{BB962C8B-B14F-4D97-AF65-F5344CB8AC3E}">
        <p14:creationId xmlns:p14="http://schemas.microsoft.com/office/powerpoint/2010/main" val="1946331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CC99C6-16C9-41D5-A07D-9251FE974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81" y="103515"/>
            <a:ext cx="10515600" cy="1325563"/>
          </a:xfrm>
        </p:spPr>
        <p:txBody>
          <a:bodyPr/>
          <a:lstStyle/>
          <a:p>
            <a:r>
              <a:rPr lang="fr-FR" sz="44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                   </a:t>
            </a:r>
            <a:r>
              <a:rPr lang="fr-FR" sz="4400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Lenalidomid</a:t>
            </a:r>
            <a:r>
              <a:rPr lang="fr-FR" sz="44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İdamesi</a:t>
            </a:r>
            <a:r>
              <a:rPr lang="fr-FR" sz="44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 </a:t>
            </a:r>
            <a:br>
              <a:rPr lang="fr-FR" sz="44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</a:br>
            <a:r>
              <a:rPr lang="fr-FR" sz="44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     3 </a:t>
            </a:r>
            <a:r>
              <a:rPr lang="fr-FR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R</a:t>
            </a:r>
            <a:r>
              <a:rPr lang="fr-FR" sz="4400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andomize</a:t>
            </a:r>
            <a:r>
              <a:rPr lang="fr-FR" sz="44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Çalışmanın</a:t>
            </a:r>
            <a:r>
              <a:rPr lang="fr-FR" sz="44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 </a:t>
            </a:r>
            <a:r>
              <a:rPr lang="fr-FR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M</a:t>
            </a:r>
            <a:r>
              <a:rPr lang="fr-FR" sz="4400" b="1" dirty="0" err="1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etanalizi</a:t>
            </a:r>
            <a:r>
              <a:rPr lang="fr-FR" sz="44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 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69261A05-1C9F-FBDF-B53C-37701C2C5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6540500"/>
            <a:ext cx="2323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fr-FR" altLang="fr-FR" sz="1100" b="1" dirty="0">
                <a:latin typeface="Arial" panose="020B0604020202020204" pitchFamily="34" charset="0"/>
              </a:rPr>
              <a:t>Mac </a:t>
            </a:r>
            <a:r>
              <a:rPr lang="fr-FR" altLang="fr-FR" sz="1100" b="1" dirty="0" err="1">
                <a:latin typeface="Arial" panose="020B0604020202020204" pitchFamily="34" charset="0"/>
              </a:rPr>
              <a:t>Carthy</a:t>
            </a:r>
            <a:r>
              <a:rPr lang="fr-FR" altLang="fr-FR" sz="1100" b="1" dirty="0">
                <a:latin typeface="Arial" panose="020B0604020202020204" pitchFamily="34" charset="0"/>
              </a:rPr>
              <a:t> P JCO 2017;35:3279</a:t>
            </a:r>
          </a:p>
        </p:txBody>
      </p:sp>
      <p:pic>
        <p:nvPicPr>
          <p:cNvPr id="6" name="Image 7">
            <a:extLst>
              <a:ext uri="{FF2B5EF4-FFF2-40B4-BE49-F238E27FC236}">
                <a16:creationId xmlns:a16="http://schemas.microsoft.com/office/drawing/2014/main" id="{131908C5-392D-40CD-7708-470909EB9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5" y="2217630"/>
            <a:ext cx="7204364" cy="402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BA53B1C6-D7AC-FCEA-2FE7-E56C89768C77}"/>
              </a:ext>
            </a:extLst>
          </p:cNvPr>
          <p:cNvSpPr txBox="1">
            <a:spLocks/>
          </p:cNvSpPr>
          <p:nvPr/>
        </p:nvSpPr>
        <p:spPr>
          <a:xfrm>
            <a:off x="884960" y="1109197"/>
            <a:ext cx="3881004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2000" b="1" dirty="0">
              <a:solidFill>
                <a:srgbClr val="FF0000"/>
              </a:solidFill>
              <a:latin typeface="&lt;Arial"/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fr-FR" sz="2000" b="1" dirty="0">
                <a:solidFill>
                  <a:srgbClr val="FF0000"/>
                </a:solidFill>
                <a:latin typeface="&lt;Arial"/>
                <a:ea typeface="MS PGothic" panose="020B0600070205080204" pitchFamily="34" charset="-128"/>
              </a:rPr>
              <a:t>CALGB, IFM and GIMEMA Trials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AADA7C3-6CAA-B9F4-96A3-045D205AB07E}"/>
              </a:ext>
            </a:extLst>
          </p:cNvPr>
          <p:cNvSpPr txBox="1">
            <a:spLocks/>
          </p:cNvSpPr>
          <p:nvPr/>
        </p:nvSpPr>
        <p:spPr>
          <a:xfrm>
            <a:off x="6872640" y="2074253"/>
            <a:ext cx="4944918" cy="639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b="1" dirty="0">
                <a:solidFill>
                  <a:srgbClr val="00B0F0"/>
                </a:solidFill>
                <a:latin typeface="&lt;Arial"/>
                <a:ea typeface="MS PGothic" panose="020B0600070205080204" pitchFamily="34" charset="-128"/>
              </a:rPr>
              <a:t>1208 pts </a:t>
            </a:r>
            <a:r>
              <a:rPr lang="fr-FR" b="1" dirty="0" err="1">
                <a:solidFill>
                  <a:srgbClr val="00B0F0"/>
                </a:solidFill>
                <a:latin typeface="&lt;Arial"/>
                <a:ea typeface="MS PGothic" panose="020B0600070205080204" pitchFamily="34" charset="-128"/>
              </a:rPr>
              <a:t>Median</a:t>
            </a:r>
            <a:r>
              <a:rPr lang="fr-FR" b="1" dirty="0">
                <a:solidFill>
                  <a:srgbClr val="00B0F0"/>
                </a:solidFill>
                <a:latin typeface="&lt;Arial"/>
                <a:ea typeface="MS PGothic" panose="020B0600070205080204" pitchFamily="34" charset="-128"/>
              </a:rPr>
              <a:t> f-up 79.5 ay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E3A3BA6-075B-A8FC-C8E1-5F5BFE6FC35F}"/>
              </a:ext>
            </a:extLst>
          </p:cNvPr>
          <p:cNvSpPr txBox="1"/>
          <p:nvPr/>
        </p:nvSpPr>
        <p:spPr>
          <a:xfrm>
            <a:off x="5637211" y="3127175"/>
            <a:ext cx="642735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800" b="1" dirty="0">
                <a:solidFill>
                  <a:schemeClr val="bg1"/>
                </a:solidFill>
                <a:cs typeface="Arial"/>
              </a:rPr>
              <a:t>L</a:t>
            </a:r>
            <a:r>
              <a:rPr kumimoji="0" lang="fr-F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enalidomid</a:t>
            </a: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cs typeface="Arial"/>
              </a:rPr>
              <a:t>idamesiyle</a:t>
            </a:r>
            <a:r>
              <a:rPr lang="fr-FR" altLang="en-US" sz="1800" b="1" dirty="0">
                <a:solidFill>
                  <a:schemeClr val="bg1"/>
                </a:solidFill>
                <a:cs typeface="Arial"/>
              </a:rPr>
              <a:t> % 25 </a:t>
            </a:r>
            <a:r>
              <a:rPr lang="fr-FR" altLang="en-US" sz="1800" b="1" dirty="0" err="1">
                <a:solidFill>
                  <a:schemeClr val="bg1"/>
                </a:solidFill>
                <a:cs typeface="Arial"/>
              </a:rPr>
              <a:t>oranında</a:t>
            </a:r>
            <a:r>
              <a:rPr lang="fr-FR" altLang="en-US" sz="18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cs typeface="Arial"/>
              </a:rPr>
              <a:t>ölüm</a:t>
            </a:r>
            <a:r>
              <a:rPr lang="fr-FR" altLang="en-US" sz="18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cs typeface="Arial"/>
              </a:rPr>
              <a:t>riski</a:t>
            </a:r>
            <a:r>
              <a:rPr lang="fr-FR" altLang="en-US" sz="18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cs typeface="Arial"/>
              </a:rPr>
              <a:t>azalması</a:t>
            </a:r>
            <a:r>
              <a:rPr lang="fr-FR" altLang="en-US" sz="1800" b="1" dirty="0">
                <a:solidFill>
                  <a:schemeClr val="bg1"/>
                </a:solidFill>
                <a:cs typeface="Arial"/>
              </a:rPr>
              <a:t> </a:t>
            </a:r>
            <a:endParaRPr kumimoji="0" lang="fr-FR" altLang="en-US" sz="1800" b="1" i="0" u="none" strike="noStrike" kern="1200" cap="none" spc="0" normalizeH="0" baseline="24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602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36">
            <a:extLst>
              <a:ext uri="{FF2B5EF4-FFF2-40B4-BE49-F238E27FC236}">
                <a16:creationId xmlns:a16="http://schemas.microsoft.com/office/drawing/2014/main" id="{3165A9B2-732E-4824-BFF3-9F9C2FC36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09" y="4268774"/>
            <a:ext cx="484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5" name="Text Box 36">
            <a:extLst>
              <a:ext uri="{FF2B5EF4-FFF2-40B4-BE49-F238E27FC236}">
                <a16:creationId xmlns:a16="http://schemas.microsoft.com/office/drawing/2014/main" id="{2A8DEADD-F4B4-4F9E-8074-708880067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670" y="4923803"/>
            <a:ext cx="410642" cy="4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592" y="141662"/>
            <a:ext cx="10872444" cy="110331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MM’da</a:t>
            </a:r>
            <a:r>
              <a:rPr lang="en-US" dirty="0">
                <a:solidFill>
                  <a:srgbClr val="FF0000"/>
                </a:solidFill>
              </a:rPr>
              <a:t> OKHN </a:t>
            </a:r>
            <a:r>
              <a:rPr lang="en-US" dirty="0" err="1">
                <a:solidFill>
                  <a:srgbClr val="FF0000"/>
                </a:solidFill>
              </a:rPr>
              <a:t>Sonrası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Lenalidomid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İdame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Faz</a:t>
            </a:r>
            <a:r>
              <a:rPr lang="en-US" dirty="0">
                <a:solidFill>
                  <a:srgbClr val="FF0000"/>
                </a:solidFill>
              </a:rPr>
              <a:t> 3 </a:t>
            </a:r>
            <a:r>
              <a:rPr lang="en-US" dirty="0" err="1">
                <a:solidFill>
                  <a:srgbClr val="FF0000"/>
                </a:solidFill>
              </a:rPr>
              <a:t>Çalışmaların</a:t>
            </a:r>
            <a:r>
              <a:rPr lang="en-US" dirty="0">
                <a:solidFill>
                  <a:srgbClr val="FF0000"/>
                </a:solidFill>
              </a:rPr>
              <a:t> Meta-</a:t>
            </a:r>
            <a:r>
              <a:rPr lang="en-US" dirty="0" err="1">
                <a:solidFill>
                  <a:srgbClr val="FF0000"/>
                </a:solidFill>
              </a:rPr>
              <a:t>Analiz</a:t>
            </a:r>
            <a:r>
              <a:rPr lang="en-US" dirty="0">
                <a:solidFill>
                  <a:srgbClr val="FF0000"/>
                </a:solidFill>
              </a:rPr>
              <a:t> PFS </a:t>
            </a:r>
            <a:r>
              <a:rPr lang="en-US" dirty="0" err="1">
                <a:solidFill>
                  <a:srgbClr val="FF0000"/>
                </a:solidFill>
              </a:rPr>
              <a:t>ve</a:t>
            </a:r>
            <a:r>
              <a:rPr lang="en-US" dirty="0">
                <a:solidFill>
                  <a:srgbClr val="FF0000"/>
                </a:solidFill>
              </a:rPr>
              <a:t> OS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E98033B8-E28E-421A-BEF2-A916EE991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0781" y="6417190"/>
            <a:ext cx="23519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0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McCarthy. JCO. 2017;35:3279.</a:t>
            </a:r>
            <a:endParaRPr kumimoji="0" lang="es-E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05894-0588-497A-8340-EBF0137D7CC7}"/>
              </a:ext>
            </a:extLst>
          </p:cNvPr>
          <p:cNvSpPr txBox="1"/>
          <p:nvPr/>
        </p:nvSpPr>
        <p:spPr>
          <a:xfrm>
            <a:off x="9572032" y="4628466"/>
            <a:ext cx="2426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Ortanca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takip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süresi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80 Ay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99138102-861F-47AA-A6DF-8E252EBA83F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01311" y="3309892"/>
            <a:ext cx="3337138" cy="27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OS (%)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Text Box 33">
            <a:extLst>
              <a:ext uri="{FF2B5EF4-FFF2-40B4-BE49-F238E27FC236}">
                <a16:creationId xmlns:a16="http://schemas.microsoft.com/office/drawing/2014/main" id="{F956F897-98F4-41F6-BF48-ABA6A7DE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986" y="5195718"/>
            <a:ext cx="49573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	0    10	    20	    30    40    50    60	   70    80    90  	100	110	120</a:t>
            </a: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BBC854A3-167A-456B-B1B2-98401C5E5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627" y="5452021"/>
            <a:ext cx="4592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Ay</a:t>
            </a:r>
          </a:p>
        </p:txBody>
      </p:sp>
      <p:cxnSp>
        <p:nvCxnSpPr>
          <p:cNvPr id="16" name="Straight Connector 20">
            <a:extLst>
              <a:ext uri="{FF2B5EF4-FFF2-40B4-BE49-F238E27FC236}">
                <a16:creationId xmlns:a16="http://schemas.microsoft.com/office/drawing/2014/main" id="{A664F58F-1EEA-45DE-A85D-2B219780584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54576" y="1779138"/>
            <a:ext cx="0" cy="331389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22">
            <a:extLst>
              <a:ext uri="{FF2B5EF4-FFF2-40B4-BE49-F238E27FC236}">
                <a16:creationId xmlns:a16="http://schemas.microsoft.com/office/drawing/2014/main" id="{5C3431BE-2B92-4583-99C4-F62B60111D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42736" y="5102709"/>
            <a:ext cx="4613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24">
            <a:extLst>
              <a:ext uri="{FF2B5EF4-FFF2-40B4-BE49-F238E27FC236}">
                <a16:creationId xmlns:a16="http://schemas.microsoft.com/office/drawing/2014/main" id="{46AB400E-9785-49D8-8FD6-EEEF8D44D1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97730" y="1796556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27">
            <a:extLst>
              <a:ext uri="{FF2B5EF4-FFF2-40B4-BE49-F238E27FC236}">
                <a16:creationId xmlns:a16="http://schemas.microsoft.com/office/drawing/2014/main" id="{EF8AC731-E752-4095-8C4B-F096550F13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97730" y="2446946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29">
            <a:extLst>
              <a:ext uri="{FF2B5EF4-FFF2-40B4-BE49-F238E27FC236}">
                <a16:creationId xmlns:a16="http://schemas.microsoft.com/office/drawing/2014/main" id="{B27FEC31-8D5B-4345-B473-8FD69FB11E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97730" y="3108952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31">
            <a:extLst>
              <a:ext uri="{FF2B5EF4-FFF2-40B4-BE49-F238E27FC236}">
                <a16:creationId xmlns:a16="http://schemas.microsoft.com/office/drawing/2014/main" id="{9222313B-5742-4298-8A35-7957D35542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97730" y="3778699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33">
            <a:extLst>
              <a:ext uri="{FF2B5EF4-FFF2-40B4-BE49-F238E27FC236}">
                <a16:creationId xmlns:a16="http://schemas.microsoft.com/office/drawing/2014/main" id="{99C01A53-10A6-4848-9A60-2677F1EC01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97730" y="4434898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35">
            <a:extLst>
              <a:ext uri="{FF2B5EF4-FFF2-40B4-BE49-F238E27FC236}">
                <a16:creationId xmlns:a16="http://schemas.microsoft.com/office/drawing/2014/main" id="{D6FB98D7-7DC1-43E7-B92F-76A7AED43D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97730" y="5102709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A59BDD1-5881-443E-953E-3232D0CEF113}"/>
              </a:ext>
            </a:extLst>
          </p:cNvPr>
          <p:cNvGrpSpPr/>
          <p:nvPr/>
        </p:nvGrpSpPr>
        <p:grpSpPr>
          <a:xfrm>
            <a:off x="6854577" y="5090519"/>
            <a:ext cx="4592006" cy="79364"/>
            <a:chOff x="6854577" y="5116275"/>
            <a:chExt cx="4592006" cy="79364"/>
          </a:xfrm>
        </p:grpSpPr>
        <p:cxnSp>
          <p:nvCxnSpPr>
            <p:cNvPr id="24" name="Straight Connector 36">
              <a:extLst>
                <a:ext uri="{FF2B5EF4-FFF2-40B4-BE49-F238E27FC236}">
                  <a16:creationId xmlns:a16="http://schemas.microsoft.com/office/drawing/2014/main" id="{579DF472-5BE1-4D21-B301-717F115E6E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814895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37">
              <a:extLst>
                <a:ext uri="{FF2B5EF4-FFF2-40B4-BE49-F238E27FC236}">
                  <a16:creationId xmlns:a16="http://schemas.microsoft.com/office/drawing/2014/main" id="{E66AA883-9EEB-44CC-AA67-4ADE5E6617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198547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38">
              <a:extLst>
                <a:ext uri="{FF2B5EF4-FFF2-40B4-BE49-F238E27FC236}">
                  <a16:creationId xmlns:a16="http://schemas.microsoft.com/office/drawing/2014/main" id="{663C8C4E-BE4B-46DE-B651-E77407EB61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81015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39">
              <a:extLst>
                <a:ext uri="{FF2B5EF4-FFF2-40B4-BE49-F238E27FC236}">
                  <a16:creationId xmlns:a16="http://schemas.microsoft.com/office/drawing/2014/main" id="{98C08B89-CEEA-4C76-B234-BD6FC81DBD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959931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40">
              <a:extLst>
                <a:ext uri="{FF2B5EF4-FFF2-40B4-BE49-F238E27FC236}">
                  <a16:creationId xmlns:a16="http://schemas.microsoft.com/office/drawing/2014/main" id="{E34B817F-C2A1-46D8-A080-FB70BAE801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343583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41">
              <a:extLst>
                <a:ext uri="{FF2B5EF4-FFF2-40B4-BE49-F238E27FC236}">
                  <a16:creationId xmlns:a16="http://schemas.microsoft.com/office/drawing/2014/main" id="{22EF5BBD-DFDA-4532-B101-4CEA2A261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726052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42">
              <a:extLst>
                <a:ext uri="{FF2B5EF4-FFF2-40B4-BE49-F238E27FC236}">
                  <a16:creationId xmlns:a16="http://schemas.microsoft.com/office/drawing/2014/main" id="{BA68050B-E170-4868-9EE9-E716943F63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102598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43">
              <a:extLst>
                <a:ext uri="{FF2B5EF4-FFF2-40B4-BE49-F238E27FC236}">
                  <a16:creationId xmlns:a16="http://schemas.microsoft.com/office/drawing/2014/main" id="{3CF12FB2-25A4-4650-B518-EB4FB01D918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488619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44">
              <a:extLst>
                <a:ext uri="{FF2B5EF4-FFF2-40B4-BE49-F238E27FC236}">
                  <a16:creationId xmlns:a16="http://schemas.microsoft.com/office/drawing/2014/main" id="{4BDA7B6C-0E56-42A5-BAA4-B29DC181A4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867535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Connector 45">
              <a:extLst>
                <a:ext uri="{FF2B5EF4-FFF2-40B4-BE49-F238E27FC236}">
                  <a16:creationId xmlns:a16="http://schemas.microsoft.com/office/drawing/2014/main" id="{2EC41DCC-10C0-4DAB-9556-2E3F4F8A8C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0250004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46">
              <a:extLst>
                <a:ext uri="{FF2B5EF4-FFF2-40B4-BE49-F238E27FC236}">
                  <a16:creationId xmlns:a16="http://schemas.microsoft.com/office/drawing/2014/main" id="{F01DD870-2F45-41A9-B94A-86C0E93515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0632471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47">
              <a:extLst>
                <a:ext uri="{FF2B5EF4-FFF2-40B4-BE49-F238E27FC236}">
                  <a16:creationId xmlns:a16="http://schemas.microsoft.com/office/drawing/2014/main" id="{E8F0A96A-82AB-4A92-81A1-60DC326705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1012571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Straight Connector 48">
              <a:extLst>
                <a:ext uri="{FF2B5EF4-FFF2-40B4-BE49-F238E27FC236}">
                  <a16:creationId xmlns:a16="http://schemas.microsoft.com/office/drawing/2014/main" id="{2CDAA9AA-948C-4359-B95A-194A3DBF8C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1406901" y="515595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9" name="Text Box 36">
            <a:extLst>
              <a:ext uri="{FF2B5EF4-FFF2-40B4-BE49-F238E27FC236}">
                <a16:creationId xmlns:a16="http://schemas.microsoft.com/office/drawing/2014/main" id="{EC5996B6-B694-40EE-A444-38F9EFB99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832" y="4389647"/>
            <a:ext cx="28454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Lenalidomid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NE (NE-NE)</a:t>
            </a:r>
          </a:p>
        </p:txBody>
      </p:sp>
      <p:sp>
        <p:nvSpPr>
          <p:cNvPr id="40" name="Text Box 36">
            <a:extLst>
              <a:ext uri="{FF2B5EF4-FFF2-40B4-BE49-F238E27FC236}">
                <a16:creationId xmlns:a16="http://schemas.microsoft.com/office/drawing/2014/main" id="{49AEC588-A10E-4987-98D8-61C3BF054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189" y="4680995"/>
            <a:ext cx="26371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Gözlem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86.0 (79.8-96.0)</a:t>
            </a:r>
          </a:p>
        </p:txBody>
      </p:sp>
      <p:sp>
        <p:nvSpPr>
          <p:cNvPr id="41" name="Text Box 36">
            <a:extLst>
              <a:ext uri="{FF2B5EF4-FFF2-40B4-BE49-F238E27FC236}">
                <a16:creationId xmlns:a16="http://schemas.microsoft.com/office/drawing/2014/main" id="{EC66FE43-01D7-43A2-9726-6115A6E57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036" y="2186754"/>
            <a:ext cx="2013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= </a:t>
            </a:r>
            <a:r>
              <a:rPr kumimoji="0" lang="tr-T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0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.001</a:t>
            </a:r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7B45A4C0-C886-46D7-B548-8723B9EE5142}"/>
              </a:ext>
            </a:extLst>
          </p:cNvPr>
          <p:cNvSpPr/>
          <p:nvPr/>
        </p:nvSpPr>
        <p:spPr bwMode="auto">
          <a:xfrm>
            <a:off x="9572032" y="3146019"/>
            <a:ext cx="1296157" cy="915879"/>
          </a:xfrm>
          <a:custGeom>
            <a:avLst/>
            <a:gdLst>
              <a:gd name="connsiteX0" fmla="*/ 1645920 w 1645920"/>
              <a:gd name="connsiteY0" fmla="*/ 771754 h 771754"/>
              <a:gd name="connsiteX1" fmla="*/ 1536192 w 1645920"/>
              <a:gd name="connsiteY1" fmla="*/ 771754 h 771754"/>
              <a:gd name="connsiteX2" fmla="*/ 1536192 w 1645920"/>
              <a:gd name="connsiteY2" fmla="*/ 555956 h 771754"/>
              <a:gd name="connsiteX3" fmla="*/ 1327709 w 1645920"/>
              <a:gd name="connsiteY3" fmla="*/ 555956 h 771754"/>
              <a:gd name="connsiteX4" fmla="*/ 1327709 w 1645920"/>
              <a:gd name="connsiteY4" fmla="*/ 482804 h 771754"/>
              <a:gd name="connsiteX5" fmla="*/ 1305763 w 1645920"/>
              <a:gd name="connsiteY5" fmla="*/ 482804 h 771754"/>
              <a:gd name="connsiteX6" fmla="*/ 1305763 w 1645920"/>
              <a:gd name="connsiteY6" fmla="*/ 413309 h 771754"/>
              <a:gd name="connsiteX7" fmla="*/ 1210666 w 1645920"/>
              <a:gd name="connsiteY7" fmla="*/ 413309 h 771754"/>
              <a:gd name="connsiteX8" fmla="*/ 1210666 w 1645920"/>
              <a:gd name="connsiteY8" fmla="*/ 387706 h 771754"/>
              <a:gd name="connsiteX9" fmla="*/ 1111910 w 1645920"/>
              <a:gd name="connsiteY9" fmla="*/ 387706 h 771754"/>
              <a:gd name="connsiteX10" fmla="*/ 1111910 w 1645920"/>
              <a:gd name="connsiteY10" fmla="*/ 351130 h 771754"/>
              <a:gd name="connsiteX11" fmla="*/ 965606 w 1645920"/>
              <a:gd name="connsiteY11" fmla="*/ 351130 h 771754"/>
              <a:gd name="connsiteX12" fmla="*/ 965606 w 1645920"/>
              <a:gd name="connsiteY12" fmla="*/ 321869 h 771754"/>
              <a:gd name="connsiteX13" fmla="*/ 932688 w 1645920"/>
              <a:gd name="connsiteY13" fmla="*/ 321869 h 771754"/>
              <a:gd name="connsiteX14" fmla="*/ 932688 w 1645920"/>
              <a:gd name="connsiteY14" fmla="*/ 307239 h 771754"/>
              <a:gd name="connsiteX15" fmla="*/ 910742 w 1645920"/>
              <a:gd name="connsiteY15" fmla="*/ 307239 h 771754"/>
              <a:gd name="connsiteX16" fmla="*/ 910742 w 1645920"/>
              <a:gd name="connsiteY16" fmla="*/ 296266 h 771754"/>
              <a:gd name="connsiteX17" fmla="*/ 837590 w 1645920"/>
              <a:gd name="connsiteY17" fmla="*/ 296266 h 771754"/>
              <a:gd name="connsiteX18" fmla="*/ 837590 w 1645920"/>
              <a:gd name="connsiteY18" fmla="*/ 288951 h 771754"/>
              <a:gd name="connsiteX19" fmla="*/ 811987 w 1645920"/>
              <a:gd name="connsiteY19" fmla="*/ 288951 h 771754"/>
              <a:gd name="connsiteX20" fmla="*/ 811987 w 1645920"/>
              <a:gd name="connsiteY20" fmla="*/ 270663 h 771754"/>
              <a:gd name="connsiteX21" fmla="*/ 746150 w 1645920"/>
              <a:gd name="connsiteY21" fmla="*/ 270663 h 771754"/>
              <a:gd name="connsiteX22" fmla="*/ 746150 w 1645920"/>
              <a:gd name="connsiteY22" fmla="*/ 256032 h 771754"/>
              <a:gd name="connsiteX23" fmla="*/ 720547 w 1645920"/>
              <a:gd name="connsiteY23" fmla="*/ 256032 h 771754"/>
              <a:gd name="connsiteX24" fmla="*/ 720547 w 1645920"/>
              <a:gd name="connsiteY24" fmla="*/ 241402 h 771754"/>
              <a:gd name="connsiteX25" fmla="*/ 625450 w 1645920"/>
              <a:gd name="connsiteY25" fmla="*/ 241402 h 771754"/>
              <a:gd name="connsiteX26" fmla="*/ 625450 w 1645920"/>
              <a:gd name="connsiteY26" fmla="*/ 226772 h 771754"/>
              <a:gd name="connsiteX27" fmla="*/ 603504 w 1645920"/>
              <a:gd name="connsiteY27" fmla="*/ 226772 h 771754"/>
              <a:gd name="connsiteX28" fmla="*/ 603504 w 1645920"/>
              <a:gd name="connsiteY28" fmla="*/ 215799 h 771754"/>
              <a:gd name="connsiteX29" fmla="*/ 548640 w 1645920"/>
              <a:gd name="connsiteY29" fmla="*/ 215799 h 771754"/>
              <a:gd name="connsiteX30" fmla="*/ 548640 w 1645920"/>
              <a:gd name="connsiteY30" fmla="*/ 204826 h 771754"/>
              <a:gd name="connsiteX31" fmla="*/ 530352 w 1645920"/>
              <a:gd name="connsiteY31" fmla="*/ 204826 h 771754"/>
              <a:gd name="connsiteX32" fmla="*/ 530352 w 1645920"/>
              <a:gd name="connsiteY32" fmla="*/ 197511 h 771754"/>
              <a:gd name="connsiteX33" fmla="*/ 519379 w 1645920"/>
              <a:gd name="connsiteY33" fmla="*/ 197511 h 771754"/>
              <a:gd name="connsiteX34" fmla="*/ 519379 w 1645920"/>
              <a:gd name="connsiteY34" fmla="*/ 186538 h 771754"/>
              <a:gd name="connsiteX35" fmla="*/ 497434 w 1645920"/>
              <a:gd name="connsiteY35" fmla="*/ 186538 h 771754"/>
              <a:gd name="connsiteX36" fmla="*/ 497434 w 1645920"/>
              <a:gd name="connsiteY36" fmla="*/ 168250 h 771754"/>
              <a:gd name="connsiteX37" fmla="*/ 475488 w 1645920"/>
              <a:gd name="connsiteY37" fmla="*/ 168250 h 771754"/>
              <a:gd name="connsiteX38" fmla="*/ 475488 w 1645920"/>
              <a:gd name="connsiteY38" fmla="*/ 157277 h 771754"/>
              <a:gd name="connsiteX39" fmla="*/ 457200 w 1645920"/>
              <a:gd name="connsiteY39" fmla="*/ 157277 h 771754"/>
              <a:gd name="connsiteX40" fmla="*/ 457200 w 1645920"/>
              <a:gd name="connsiteY40" fmla="*/ 142647 h 771754"/>
              <a:gd name="connsiteX41" fmla="*/ 446227 w 1645920"/>
              <a:gd name="connsiteY41" fmla="*/ 142647 h 771754"/>
              <a:gd name="connsiteX42" fmla="*/ 446227 w 1645920"/>
              <a:gd name="connsiteY42" fmla="*/ 128016 h 771754"/>
              <a:gd name="connsiteX43" fmla="*/ 431597 w 1645920"/>
              <a:gd name="connsiteY43" fmla="*/ 128016 h 771754"/>
              <a:gd name="connsiteX44" fmla="*/ 431597 w 1645920"/>
              <a:gd name="connsiteY44" fmla="*/ 120701 h 771754"/>
              <a:gd name="connsiteX45" fmla="*/ 398678 w 1645920"/>
              <a:gd name="connsiteY45" fmla="*/ 120701 h 771754"/>
              <a:gd name="connsiteX46" fmla="*/ 398678 w 1645920"/>
              <a:gd name="connsiteY46" fmla="*/ 106071 h 771754"/>
              <a:gd name="connsiteX47" fmla="*/ 376733 w 1645920"/>
              <a:gd name="connsiteY47" fmla="*/ 106071 h 771754"/>
              <a:gd name="connsiteX48" fmla="*/ 373075 w 1645920"/>
              <a:gd name="connsiteY48" fmla="*/ 102413 h 771754"/>
              <a:gd name="connsiteX49" fmla="*/ 347472 w 1645920"/>
              <a:gd name="connsiteY49" fmla="*/ 102413 h 771754"/>
              <a:gd name="connsiteX50" fmla="*/ 343814 w 1645920"/>
              <a:gd name="connsiteY50" fmla="*/ 98755 h 771754"/>
              <a:gd name="connsiteX51" fmla="*/ 314554 w 1645920"/>
              <a:gd name="connsiteY51" fmla="*/ 98755 h 771754"/>
              <a:gd name="connsiteX52" fmla="*/ 314554 w 1645920"/>
              <a:gd name="connsiteY52" fmla="*/ 76810 h 771754"/>
              <a:gd name="connsiteX53" fmla="*/ 277978 w 1645920"/>
              <a:gd name="connsiteY53" fmla="*/ 76810 h 771754"/>
              <a:gd name="connsiteX54" fmla="*/ 277978 w 1645920"/>
              <a:gd name="connsiteY54" fmla="*/ 54864 h 771754"/>
              <a:gd name="connsiteX55" fmla="*/ 241402 w 1645920"/>
              <a:gd name="connsiteY55" fmla="*/ 54864 h 771754"/>
              <a:gd name="connsiteX56" fmla="*/ 241402 w 1645920"/>
              <a:gd name="connsiteY56" fmla="*/ 47549 h 771754"/>
              <a:gd name="connsiteX57" fmla="*/ 117043 w 1645920"/>
              <a:gd name="connsiteY57" fmla="*/ 47549 h 771754"/>
              <a:gd name="connsiteX58" fmla="*/ 117043 w 1645920"/>
              <a:gd name="connsiteY58" fmla="*/ 32919 h 771754"/>
              <a:gd name="connsiteX59" fmla="*/ 87782 w 1645920"/>
              <a:gd name="connsiteY59" fmla="*/ 32919 h 771754"/>
              <a:gd name="connsiteX60" fmla="*/ 87782 w 1645920"/>
              <a:gd name="connsiteY60" fmla="*/ 21946 h 771754"/>
              <a:gd name="connsiteX61" fmla="*/ 65837 w 1645920"/>
              <a:gd name="connsiteY61" fmla="*/ 21946 h 771754"/>
              <a:gd name="connsiteX62" fmla="*/ 65837 w 1645920"/>
              <a:gd name="connsiteY62" fmla="*/ 10973 h 771754"/>
              <a:gd name="connsiteX63" fmla="*/ 18288 w 1645920"/>
              <a:gd name="connsiteY63" fmla="*/ 10973 h 771754"/>
              <a:gd name="connsiteX64" fmla="*/ 18288 w 1645920"/>
              <a:gd name="connsiteY64" fmla="*/ 0 h 771754"/>
              <a:gd name="connsiteX65" fmla="*/ 0 w 1645920"/>
              <a:gd name="connsiteY65" fmla="*/ 0 h 771754"/>
              <a:gd name="connsiteX0" fmla="*/ 1645920 w 1645920"/>
              <a:gd name="connsiteY0" fmla="*/ 771754 h 771754"/>
              <a:gd name="connsiteX1" fmla="*/ 1536192 w 1645920"/>
              <a:gd name="connsiteY1" fmla="*/ 771754 h 771754"/>
              <a:gd name="connsiteX2" fmla="*/ 1536192 w 1645920"/>
              <a:gd name="connsiteY2" fmla="*/ 555956 h 771754"/>
              <a:gd name="connsiteX3" fmla="*/ 1327709 w 1645920"/>
              <a:gd name="connsiteY3" fmla="*/ 560849 h 771754"/>
              <a:gd name="connsiteX4" fmla="*/ 1327709 w 1645920"/>
              <a:gd name="connsiteY4" fmla="*/ 482804 h 771754"/>
              <a:gd name="connsiteX5" fmla="*/ 1305763 w 1645920"/>
              <a:gd name="connsiteY5" fmla="*/ 482804 h 771754"/>
              <a:gd name="connsiteX6" fmla="*/ 1305763 w 1645920"/>
              <a:gd name="connsiteY6" fmla="*/ 413309 h 771754"/>
              <a:gd name="connsiteX7" fmla="*/ 1210666 w 1645920"/>
              <a:gd name="connsiteY7" fmla="*/ 413309 h 771754"/>
              <a:gd name="connsiteX8" fmla="*/ 1210666 w 1645920"/>
              <a:gd name="connsiteY8" fmla="*/ 387706 h 771754"/>
              <a:gd name="connsiteX9" fmla="*/ 1111910 w 1645920"/>
              <a:gd name="connsiteY9" fmla="*/ 387706 h 771754"/>
              <a:gd name="connsiteX10" fmla="*/ 1111910 w 1645920"/>
              <a:gd name="connsiteY10" fmla="*/ 351130 h 771754"/>
              <a:gd name="connsiteX11" fmla="*/ 965606 w 1645920"/>
              <a:gd name="connsiteY11" fmla="*/ 351130 h 771754"/>
              <a:gd name="connsiteX12" fmla="*/ 965606 w 1645920"/>
              <a:gd name="connsiteY12" fmla="*/ 321869 h 771754"/>
              <a:gd name="connsiteX13" fmla="*/ 932688 w 1645920"/>
              <a:gd name="connsiteY13" fmla="*/ 321869 h 771754"/>
              <a:gd name="connsiteX14" fmla="*/ 932688 w 1645920"/>
              <a:gd name="connsiteY14" fmla="*/ 307239 h 771754"/>
              <a:gd name="connsiteX15" fmla="*/ 910742 w 1645920"/>
              <a:gd name="connsiteY15" fmla="*/ 307239 h 771754"/>
              <a:gd name="connsiteX16" fmla="*/ 910742 w 1645920"/>
              <a:gd name="connsiteY16" fmla="*/ 296266 h 771754"/>
              <a:gd name="connsiteX17" fmla="*/ 837590 w 1645920"/>
              <a:gd name="connsiteY17" fmla="*/ 296266 h 771754"/>
              <a:gd name="connsiteX18" fmla="*/ 837590 w 1645920"/>
              <a:gd name="connsiteY18" fmla="*/ 288951 h 771754"/>
              <a:gd name="connsiteX19" fmla="*/ 811987 w 1645920"/>
              <a:gd name="connsiteY19" fmla="*/ 288951 h 771754"/>
              <a:gd name="connsiteX20" fmla="*/ 811987 w 1645920"/>
              <a:gd name="connsiteY20" fmla="*/ 270663 h 771754"/>
              <a:gd name="connsiteX21" fmla="*/ 746150 w 1645920"/>
              <a:gd name="connsiteY21" fmla="*/ 270663 h 771754"/>
              <a:gd name="connsiteX22" fmla="*/ 746150 w 1645920"/>
              <a:gd name="connsiteY22" fmla="*/ 256032 h 771754"/>
              <a:gd name="connsiteX23" fmla="*/ 720547 w 1645920"/>
              <a:gd name="connsiteY23" fmla="*/ 256032 h 771754"/>
              <a:gd name="connsiteX24" fmla="*/ 720547 w 1645920"/>
              <a:gd name="connsiteY24" fmla="*/ 241402 h 771754"/>
              <a:gd name="connsiteX25" fmla="*/ 625450 w 1645920"/>
              <a:gd name="connsiteY25" fmla="*/ 241402 h 771754"/>
              <a:gd name="connsiteX26" fmla="*/ 625450 w 1645920"/>
              <a:gd name="connsiteY26" fmla="*/ 226772 h 771754"/>
              <a:gd name="connsiteX27" fmla="*/ 603504 w 1645920"/>
              <a:gd name="connsiteY27" fmla="*/ 226772 h 771754"/>
              <a:gd name="connsiteX28" fmla="*/ 603504 w 1645920"/>
              <a:gd name="connsiteY28" fmla="*/ 215799 h 771754"/>
              <a:gd name="connsiteX29" fmla="*/ 548640 w 1645920"/>
              <a:gd name="connsiteY29" fmla="*/ 215799 h 771754"/>
              <a:gd name="connsiteX30" fmla="*/ 548640 w 1645920"/>
              <a:gd name="connsiteY30" fmla="*/ 204826 h 771754"/>
              <a:gd name="connsiteX31" fmla="*/ 530352 w 1645920"/>
              <a:gd name="connsiteY31" fmla="*/ 204826 h 771754"/>
              <a:gd name="connsiteX32" fmla="*/ 530352 w 1645920"/>
              <a:gd name="connsiteY32" fmla="*/ 197511 h 771754"/>
              <a:gd name="connsiteX33" fmla="*/ 519379 w 1645920"/>
              <a:gd name="connsiteY33" fmla="*/ 197511 h 771754"/>
              <a:gd name="connsiteX34" fmla="*/ 519379 w 1645920"/>
              <a:gd name="connsiteY34" fmla="*/ 186538 h 771754"/>
              <a:gd name="connsiteX35" fmla="*/ 497434 w 1645920"/>
              <a:gd name="connsiteY35" fmla="*/ 186538 h 771754"/>
              <a:gd name="connsiteX36" fmla="*/ 497434 w 1645920"/>
              <a:gd name="connsiteY36" fmla="*/ 168250 h 771754"/>
              <a:gd name="connsiteX37" fmla="*/ 475488 w 1645920"/>
              <a:gd name="connsiteY37" fmla="*/ 168250 h 771754"/>
              <a:gd name="connsiteX38" fmla="*/ 475488 w 1645920"/>
              <a:gd name="connsiteY38" fmla="*/ 157277 h 771754"/>
              <a:gd name="connsiteX39" fmla="*/ 457200 w 1645920"/>
              <a:gd name="connsiteY39" fmla="*/ 157277 h 771754"/>
              <a:gd name="connsiteX40" fmla="*/ 457200 w 1645920"/>
              <a:gd name="connsiteY40" fmla="*/ 142647 h 771754"/>
              <a:gd name="connsiteX41" fmla="*/ 446227 w 1645920"/>
              <a:gd name="connsiteY41" fmla="*/ 142647 h 771754"/>
              <a:gd name="connsiteX42" fmla="*/ 446227 w 1645920"/>
              <a:gd name="connsiteY42" fmla="*/ 128016 h 771754"/>
              <a:gd name="connsiteX43" fmla="*/ 431597 w 1645920"/>
              <a:gd name="connsiteY43" fmla="*/ 128016 h 771754"/>
              <a:gd name="connsiteX44" fmla="*/ 431597 w 1645920"/>
              <a:gd name="connsiteY44" fmla="*/ 120701 h 771754"/>
              <a:gd name="connsiteX45" fmla="*/ 398678 w 1645920"/>
              <a:gd name="connsiteY45" fmla="*/ 120701 h 771754"/>
              <a:gd name="connsiteX46" fmla="*/ 398678 w 1645920"/>
              <a:gd name="connsiteY46" fmla="*/ 106071 h 771754"/>
              <a:gd name="connsiteX47" fmla="*/ 376733 w 1645920"/>
              <a:gd name="connsiteY47" fmla="*/ 106071 h 771754"/>
              <a:gd name="connsiteX48" fmla="*/ 373075 w 1645920"/>
              <a:gd name="connsiteY48" fmla="*/ 102413 h 771754"/>
              <a:gd name="connsiteX49" fmla="*/ 347472 w 1645920"/>
              <a:gd name="connsiteY49" fmla="*/ 102413 h 771754"/>
              <a:gd name="connsiteX50" fmla="*/ 343814 w 1645920"/>
              <a:gd name="connsiteY50" fmla="*/ 98755 h 771754"/>
              <a:gd name="connsiteX51" fmla="*/ 314554 w 1645920"/>
              <a:gd name="connsiteY51" fmla="*/ 98755 h 771754"/>
              <a:gd name="connsiteX52" fmla="*/ 314554 w 1645920"/>
              <a:gd name="connsiteY52" fmla="*/ 76810 h 771754"/>
              <a:gd name="connsiteX53" fmla="*/ 277978 w 1645920"/>
              <a:gd name="connsiteY53" fmla="*/ 76810 h 771754"/>
              <a:gd name="connsiteX54" fmla="*/ 277978 w 1645920"/>
              <a:gd name="connsiteY54" fmla="*/ 54864 h 771754"/>
              <a:gd name="connsiteX55" fmla="*/ 241402 w 1645920"/>
              <a:gd name="connsiteY55" fmla="*/ 54864 h 771754"/>
              <a:gd name="connsiteX56" fmla="*/ 241402 w 1645920"/>
              <a:gd name="connsiteY56" fmla="*/ 47549 h 771754"/>
              <a:gd name="connsiteX57" fmla="*/ 117043 w 1645920"/>
              <a:gd name="connsiteY57" fmla="*/ 47549 h 771754"/>
              <a:gd name="connsiteX58" fmla="*/ 117043 w 1645920"/>
              <a:gd name="connsiteY58" fmla="*/ 32919 h 771754"/>
              <a:gd name="connsiteX59" fmla="*/ 87782 w 1645920"/>
              <a:gd name="connsiteY59" fmla="*/ 32919 h 771754"/>
              <a:gd name="connsiteX60" fmla="*/ 87782 w 1645920"/>
              <a:gd name="connsiteY60" fmla="*/ 21946 h 771754"/>
              <a:gd name="connsiteX61" fmla="*/ 65837 w 1645920"/>
              <a:gd name="connsiteY61" fmla="*/ 21946 h 771754"/>
              <a:gd name="connsiteX62" fmla="*/ 65837 w 1645920"/>
              <a:gd name="connsiteY62" fmla="*/ 10973 h 771754"/>
              <a:gd name="connsiteX63" fmla="*/ 18288 w 1645920"/>
              <a:gd name="connsiteY63" fmla="*/ 10973 h 771754"/>
              <a:gd name="connsiteX64" fmla="*/ 18288 w 1645920"/>
              <a:gd name="connsiteY64" fmla="*/ 0 h 771754"/>
              <a:gd name="connsiteX65" fmla="*/ 0 w 1645920"/>
              <a:gd name="connsiteY65" fmla="*/ 0 h 771754"/>
              <a:gd name="connsiteX0" fmla="*/ 1645920 w 1645920"/>
              <a:gd name="connsiteY0" fmla="*/ 771754 h 771754"/>
              <a:gd name="connsiteX1" fmla="*/ 1536192 w 1645920"/>
              <a:gd name="connsiteY1" fmla="*/ 771754 h 771754"/>
              <a:gd name="connsiteX2" fmla="*/ 1536192 w 1645920"/>
              <a:gd name="connsiteY2" fmla="*/ 560849 h 771754"/>
              <a:gd name="connsiteX3" fmla="*/ 1327709 w 1645920"/>
              <a:gd name="connsiteY3" fmla="*/ 560849 h 771754"/>
              <a:gd name="connsiteX4" fmla="*/ 1327709 w 1645920"/>
              <a:gd name="connsiteY4" fmla="*/ 482804 h 771754"/>
              <a:gd name="connsiteX5" fmla="*/ 1305763 w 1645920"/>
              <a:gd name="connsiteY5" fmla="*/ 482804 h 771754"/>
              <a:gd name="connsiteX6" fmla="*/ 1305763 w 1645920"/>
              <a:gd name="connsiteY6" fmla="*/ 413309 h 771754"/>
              <a:gd name="connsiteX7" fmla="*/ 1210666 w 1645920"/>
              <a:gd name="connsiteY7" fmla="*/ 413309 h 771754"/>
              <a:gd name="connsiteX8" fmla="*/ 1210666 w 1645920"/>
              <a:gd name="connsiteY8" fmla="*/ 387706 h 771754"/>
              <a:gd name="connsiteX9" fmla="*/ 1111910 w 1645920"/>
              <a:gd name="connsiteY9" fmla="*/ 387706 h 771754"/>
              <a:gd name="connsiteX10" fmla="*/ 1111910 w 1645920"/>
              <a:gd name="connsiteY10" fmla="*/ 351130 h 771754"/>
              <a:gd name="connsiteX11" fmla="*/ 965606 w 1645920"/>
              <a:gd name="connsiteY11" fmla="*/ 351130 h 771754"/>
              <a:gd name="connsiteX12" fmla="*/ 965606 w 1645920"/>
              <a:gd name="connsiteY12" fmla="*/ 321869 h 771754"/>
              <a:gd name="connsiteX13" fmla="*/ 932688 w 1645920"/>
              <a:gd name="connsiteY13" fmla="*/ 321869 h 771754"/>
              <a:gd name="connsiteX14" fmla="*/ 932688 w 1645920"/>
              <a:gd name="connsiteY14" fmla="*/ 307239 h 771754"/>
              <a:gd name="connsiteX15" fmla="*/ 910742 w 1645920"/>
              <a:gd name="connsiteY15" fmla="*/ 307239 h 771754"/>
              <a:gd name="connsiteX16" fmla="*/ 910742 w 1645920"/>
              <a:gd name="connsiteY16" fmla="*/ 296266 h 771754"/>
              <a:gd name="connsiteX17" fmla="*/ 837590 w 1645920"/>
              <a:gd name="connsiteY17" fmla="*/ 296266 h 771754"/>
              <a:gd name="connsiteX18" fmla="*/ 837590 w 1645920"/>
              <a:gd name="connsiteY18" fmla="*/ 288951 h 771754"/>
              <a:gd name="connsiteX19" fmla="*/ 811987 w 1645920"/>
              <a:gd name="connsiteY19" fmla="*/ 288951 h 771754"/>
              <a:gd name="connsiteX20" fmla="*/ 811987 w 1645920"/>
              <a:gd name="connsiteY20" fmla="*/ 270663 h 771754"/>
              <a:gd name="connsiteX21" fmla="*/ 746150 w 1645920"/>
              <a:gd name="connsiteY21" fmla="*/ 270663 h 771754"/>
              <a:gd name="connsiteX22" fmla="*/ 746150 w 1645920"/>
              <a:gd name="connsiteY22" fmla="*/ 256032 h 771754"/>
              <a:gd name="connsiteX23" fmla="*/ 720547 w 1645920"/>
              <a:gd name="connsiteY23" fmla="*/ 256032 h 771754"/>
              <a:gd name="connsiteX24" fmla="*/ 720547 w 1645920"/>
              <a:gd name="connsiteY24" fmla="*/ 241402 h 771754"/>
              <a:gd name="connsiteX25" fmla="*/ 625450 w 1645920"/>
              <a:gd name="connsiteY25" fmla="*/ 241402 h 771754"/>
              <a:gd name="connsiteX26" fmla="*/ 625450 w 1645920"/>
              <a:gd name="connsiteY26" fmla="*/ 226772 h 771754"/>
              <a:gd name="connsiteX27" fmla="*/ 603504 w 1645920"/>
              <a:gd name="connsiteY27" fmla="*/ 226772 h 771754"/>
              <a:gd name="connsiteX28" fmla="*/ 603504 w 1645920"/>
              <a:gd name="connsiteY28" fmla="*/ 215799 h 771754"/>
              <a:gd name="connsiteX29" fmla="*/ 548640 w 1645920"/>
              <a:gd name="connsiteY29" fmla="*/ 215799 h 771754"/>
              <a:gd name="connsiteX30" fmla="*/ 548640 w 1645920"/>
              <a:gd name="connsiteY30" fmla="*/ 204826 h 771754"/>
              <a:gd name="connsiteX31" fmla="*/ 530352 w 1645920"/>
              <a:gd name="connsiteY31" fmla="*/ 204826 h 771754"/>
              <a:gd name="connsiteX32" fmla="*/ 530352 w 1645920"/>
              <a:gd name="connsiteY32" fmla="*/ 197511 h 771754"/>
              <a:gd name="connsiteX33" fmla="*/ 519379 w 1645920"/>
              <a:gd name="connsiteY33" fmla="*/ 197511 h 771754"/>
              <a:gd name="connsiteX34" fmla="*/ 519379 w 1645920"/>
              <a:gd name="connsiteY34" fmla="*/ 186538 h 771754"/>
              <a:gd name="connsiteX35" fmla="*/ 497434 w 1645920"/>
              <a:gd name="connsiteY35" fmla="*/ 186538 h 771754"/>
              <a:gd name="connsiteX36" fmla="*/ 497434 w 1645920"/>
              <a:gd name="connsiteY36" fmla="*/ 168250 h 771754"/>
              <a:gd name="connsiteX37" fmla="*/ 475488 w 1645920"/>
              <a:gd name="connsiteY37" fmla="*/ 168250 h 771754"/>
              <a:gd name="connsiteX38" fmla="*/ 475488 w 1645920"/>
              <a:gd name="connsiteY38" fmla="*/ 157277 h 771754"/>
              <a:gd name="connsiteX39" fmla="*/ 457200 w 1645920"/>
              <a:gd name="connsiteY39" fmla="*/ 157277 h 771754"/>
              <a:gd name="connsiteX40" fmla="*/ 457200 w 1645920"/>
              <a:gd name="connsiteY40" fmla="*/ 142647 h 771754"/>
              <a:gd name="connsiteX41" fmla="*/ 446227 w 1645920"/>
              <a:gd name="connsiteY41" fmla="*/ 142647 h 771754"/>
              <a:gd name="connsiteX42" fmla="*/ 446227 w 1645920"/>
              <a:gd name="connsiteY42" fmla="*/ 128016 h 771754"/>
              <a:gd name="connsiteX43" fmla="*/ 431597 w 1645920"/>
              <a:gd name="connsiteY43" fmla="*/ 128016 h 771754"/>
              <a:gd name="connsiteX44" fmla="*/ 431597 w 1645920"/>
              <a:gd name="connsiteY44" fmla="*/ 120701 h 771754"/>
              <a:gd name="connsiteX45" fmla="*/ 398678 w 1645920"/>
              <a:gd name="connsiteY45" fmla="*/ 120701 h 771754"/>
              <a:gd name="connsiteX46" fmla="*/ 398678 w 1645920"/>
              <a:gd name="connsiteY46" fmla="*/ 106071 h 771754"/>
              <a:gd name="connsiteX47" fmla="*/ 376733 w 1645920"/>
              <a:gd name="connsiteY47" fmla="*/ 106071 h 771754"/>
              <a:gd name="connsiteX48" fmla="*/ 373075 w 1645920"/>
              <a:gd name="connsiteY48" fmla="*/ 102413 h 771754"/>
              <a:gd name="connsiteX49" fmla="*/ 347472 w 1645920"/>
              <a:gd name="connsiteY49" fmla="*/ 102413 h 771754"/>
              <a:gd name="connsiteX50" fmla="*/ 343814 w 1645920"/>
              <a:gd name="connsiteY50" fmla="*/ 98755 h 771754"/>
              <a:gd name="connsiteX51" fmla="*/ 314554 w 1645920"/>
              <a:gd name="connsiteY51" fmla="*/ 98755 h 771754"/>
              <a:gd name="connsiteX52" fmla="*/ 314554 w 1645920"/>
              <a:gd name="connsiteY52" fmla="*/ 76810 h 771754"/>
              <a:gd name="connsiteX53" fmla="*/ 277978 w 1645920"/>
              <a:gd name="connsiteY53" fmla="*/ 76810 h 771754"/>
              <a:gd name="connsiteX54" fmla="*/ 277978 w 1645920"/>
              <a:gd name="connsiteY54" fmla="*/ 54864 h 771754"/>
              <a:gd name="connsiteX55" fmla="*/ 241402 w 1645920"/>
              <a:gd name="connsiteY55" fmla="*/ 54864 h 771754"/>
              <a:gd name="connsiteX56" fmla="*/ 241402 w 1645920"/>
              <a:gd name="connsiteY56" fmla="*/ 47549 h 771754"/>
              <a:gd name="connsiteX57" fmla="*/ 117043 w 1645920"/>
              <a:gd name="connsiteY57" fmla="*/ 47549 h 771754"/>
              <a:gd name="connsiteX58" fmla="*/ 117043 w 1645920"/>
              <a:gd name="connsiteY58" fmla="*/ 32919 h 771754"/>
              <a:gd name="connsiteX59" fmla="*/ 87782 w 1645920"/>
              <a:gd name="connsiteY59" fmla="*/ 32919 h 771754"/>
              <a:gd name="connsiteX60" fmla="*/ 87782 w 1645920"/>
              <a:gd name="connsiteY60" fmla="*/ 21946 h 771754"/>
              <a:gd name="connsiteX61" fmla="*/ 65837 w 1645920"/>
              <a:gd name="connsiteY61" fmla="*/ 21946 h 771754"/>
              <a:gd name="connsiteX62" fmla="*/ 65837 w 1645920"/>
              <a:gd name="connsiteY62" fmla="*/ 10973 h 771754"/>
              <a:gd name="connsiteX63" fmla="*/ 18288 w 1645920"/>
              <a:gd name="connsiteY63" fmla="*/ 10973 h 771754"/>
              <a:gd name="connsiteX64" fmla="*/ 18288 w 1645920"/>
              <a:gd name="connsiteY64" fmla="*/ 0 h 771754"/>
              <a:gd name="connsiteX65" fmla="*/ 0 w 1645920"/>
              <a:gd name="connsiteY65" fmla="*/ 0 h 771754"/>
              <a:gd name="connsiteX0" fmla="*/ 1645920 w 1645920"/>
              <a:gd name="connsiteY0" fmla="*/ 771754 h 771754"/>
              <a:gd name="connsiteX1" fmla="*/ 1536192 w 1645920"/>
              <a:gd name="connsiteY1" fmla="*/ 771754 h 771754"/>
              <a:gd name="connsiteX2" fmla="*/ 1536192 w 1645920"/>
              <a:gd name="connsiteY2" fmla="*/ 560849 h 771754"/>
              <a:gd name="connsiteX3" fmla="*/ 1327709 w 1645920"/>
              <a:gd name="connsiteY3" fmla="*/ 560849 h 771754"/>
              <a:gd name="connsiteX4" fmla="*/ 1327709 w 1645920"/>
              <a:gd name="connsiteY4" fmla="*/ 482804 h 771754"/>
              <a:gd name="connsiteX5" fmla="*/ 1305763 w 1645920"/>
              <a:gd name="connsiteY5" fmla="*/ 482804 h 771754"/>
              <a:gd name="connsiteX6" fmla="*/ 1305763 w 1645920"/>
              <a:gd name="connsiteY6" fmla="*/ 413309 h 771754"/>
              <a:gd name="connsiteX7" fmla="*/ 1210666 w 1645920"/>
              <a:gd name="connsiteY7" fmla="*/ 418202 h 771754"/>
              <a:gd name="connsiteX8" fmla="*/ 1210666 w 1645920"/>
              <a:gd name="connsiteY8" fmla="*/ 387706 h 771754"/>
              <a:gd name="connsiteX9" fmla="*/ 1111910 w 1645920"/>
              <a:gd name="connsiteY9" fmla="*/ 387706 h 771754"/>
              <a:gd name="connsiteX10" fmla="*/ 1111910 w 1645920"/>
              <a:gd name="connsiteY10" fmla="*/ 351130 h 771754"/>
              <a:gd name="connsiteX11" fmla="*/ 965606 w 1645920"/>
              <a:gd name="connsiteY11" fmla="*/ 351130 h 771754"/>
              <a:gd name="connsiteX12" fmla="*/ 965606 w 1645920"/>
              <a:gd name="connsiteY12" fmla="*/ 321869 h 771754"/>
              <a:gd name="connsiteX13" fmla="*/ 932688 w 1645920"/>
              <a:gd name="connsiteY13" fmla="*/ 321869 h 771754"/>
              <a:gd name="connsiteX14" fmla="*/ 932688 w 1645920"/>
              <a:gd name="connsiteY14" fmla="*/ 307239 h 771754"/>
              <a:gd name="connsiteX15" fmla="*/ 910742 w 1645920"/>
              <a:gd name="connsiteY15" fmla="*/ 307239 h 771754"/>
              <a:gd name="connsiteX16" fmla="*/ 910742 w 1645920"/>
              <a:gd name="connsiteY16" fmla="*/ 296266 h 771754"/>
              <a:gd name="connsiteX17" fmla="*/ 837590 w 1645920"/>
              <a:gd name="connsiteY17" fmla="*/ 296266 h 771754"/>
              <a:gd name="connsiteX18" fmla="*/ 837590 w 1645920"/>
              <a:gd name="connsiteY18" fmla="*/ 288951 h 771754"/>
              <a:gd name="connsiteX19" fmla="*/ 811987 w 1645920"/>
              <a:gd name="connsiteY19" fmla="*/ 288951 h 771754"/>
              <a:gd name="connsiteX20" fmla="*/ 811987 w 1645920"/>
              <a:gd name="connsiteY20" fmla="*/ 270663 h 771754"/>
              <a:gd name="connsiteX21" fmla="*/ 746150 w 1645920"/>
              <a:gd name="connsiteY21" fmla="*/ 270663 h 771754"/>
              <a:gd name="connsiteX22" fmla="*/ 746150 w 1645920"/>
              <a:gd name="connsiteY22" fmla="*/ 256032 h 771754"/>
              <a:gd name="connsiteX23" fmla="*/ 720547 w 1645920"/>
              <a:gd name="connsiteY23" fmla="*/ 256032 h 771754"/>
              <a:gd name="connsiteX24" fmla="*/ 720547 w 1645920"/>
              <a:gd name="connsiteY24" fmla="*/ 241402 h 771754"/>
              <a:gd name="connsiteX25" fmla="*/ 625450 w 1645920"/>
              <a:gd name="connsiteY25" fmla="*/ 241402 h 771754"/>
              <a:gd name="connsiteX26" fmla="*/ 625450 w 1645920"/>
              <a:gd name="connsiteY26" fmla="*/ 226772 h 771754"/>
              <a:gd name="connsiteX27" fmla="*/ 603504 w 1645920"/>
              <a:gd name="connsiteY27" fmla="*/ 226772 h 771754"/>
              <a:gd name="connsiteX28" fmla="*/ 603504 w 1645920"/>
              <a:gd name="connsiteY28" fmla="*/ 215799 h 771754"/>
              <a:gd name="connsiteX29" fmla="*/ 548640 w 1645920"/>
              <a:gd name="connsiteY29" fmla="*/ 215799 h 771754"/>
              <a:gd name="connsiteX30" fmla="*/ 548640 w 1645920"/>
              <a:gd name="connsiteY30" fmla="*/ 204826 h 771754"/>
              <a:gd name="connsiteX31" fmla="*/ 530352 w 1645920"/>
              <a:gd name="connsiteY31" fmla="*/ 204826 h 771754"/>
              <a:gd name="connsiteX32" fmla="*/ 530352 w 1645920"/>
              <a:gd name="connsiteY32" fmla="*/ 197511 h 771754"/>
              <a:gd name="connsiteX33" fmla="*/ 519379 w 1645920"/>
              <a:gd name="connsiteY33" fmla="*/ 197511 h 771754"/>
              <a:gd name="connsiteX34" fmla="*/ 519379 w 1645920"/>
              <a:gd name="connsiteY34" fmla="*/ 186538 h 771754"/>
              <a:gd name="connsiteX35" fmla="*/ 497434 w 1645920"/>
              <a:gd name="connsiteY35" fmla="*/ 186538 h 771754"/>
              <a:gd name="connsiteX36" fmla="*/ 497434 w 1645920"/>
              <a:gd name="connsiteY36" fmla="*/ 168250 h 771754"/>
              <a:gd name="connsiteX37" fmla="*/ 475488 w 1645920"/>
              <a:gd name="connsiteY37" fmla="*/ 168250 h 771754"/>
              <a:gd name="connsiteX38" fmla="*/ 475488 w 1645920"/>
              <a:gd name="connsiteY38" fmla="*/ 157277 h 771754"/>
              <a:gd name="connsiteX39" fmla="*/ 457200 w 1645920"/>
              <a:gd name="connsiteY39" fmla="*/ 157277 h 771754"/>
              <a:gd name="connsiteX40" fmla="*/ 457200 w 1645920"/>
              <a:gd name="connsiteY40" fmla="*/ 142647 h 771754"/>
              <a:gd name="connsiteX41" fmla="*/ 446227 w 1645920"/>
              <a:gd name="connsiteY41" fmla="*/ 142647 h 771754"/>
              <a:gd name="connsiteX42" fmla="*/ 446227 w 1645920"/>
              <a:gd name="connsiteY42" fmla="*/ 128016 h 771754"/>
              <a:gd name="connsiteX43" fmla="*/ 431597 w 1645920"/>
              <a:gd name="connsiteY43" fmla="*/ 128016 h 771754"/>
              <a:gd name="connsiteX44" fmla="*/ 431597 w 1645920"/>
              <a:gd name="connsiteY44" fmla="*/ 120701 h 771754"/>
              <a:gd name="connsiteX45" fmla="*/ 398678 w 1645920"/>
              <a:gd name="connsiteY45" fmla="*/ 120701 h 771754"/>
              <a:gd name="connsiteX46" fmla="*/ 398678 w 1645920"/>
              <a:gd name="connsiteY46" fmla="*/ 106071 h 771754"/>
              <a:gd name="connsiteX47" fmla="*/ 376733 w 1645920"/>
              <a:gd name="connsiteY47" fmla="*/ 106071 h 771754"/>
              <a:gd name="connsiteX48" fmla="*/ 373075 w 1645920"/>
              <a:gd name="connsiteY48" fmla="*/ 102413 h 771754"/>
              <a:gd name="connsiteX49" fmla="*/ 347472 w 1645920"/>
              <a:gd name="connsiteY49" fmla="*/ 102413 h 771754"/>
              <a:gd name="connsiteX50" fmla="*/ 343814 w 1645920"/>
              <a:gd name="connsiteY50" fmla="*/ 98755 h 771754"/>
              <a:gd name="connsiteX51" fmla="*/ 314554 w 1645920"/>
              <a:gd name="connsiteY51" fmla="*/ 98755 h 771754"/>
              <a:gd name="connsiteX52" fmla="*/ 314554 w 1645920"/>
              <a:gd name="connsiteY52" fmla="*/ 76810 h 771754"/>
              <a:gd name="connsiteX53" fmla="*/ 277978 w 1645920"/>
              <a:gd name="connsiteY53" fmla="*/ 76810 h 771754"/>
              <a:gd name="connsiteX54" fmla="*/ 277978 w 1645920"/>
              <a:gd name="connsiteY54" fmla="*/ 54864 h 771754"/>
              <a:gd name="connsiteX55" fmla="*/ 241402 w 1645920"/>
              <a:gd name="connsiteY55" fmla="*/ 54864 h 771754"/>
              <a:gd name="connsiteX56" fmla="*/ 241402 w 1645920"/>
              <a:gd name="connsiteY56" fmla="*/ 47549 h 771754"/>
              <a:gd name="connsiteX57" fmla="*/ 117043 w 1645920"/>
              <a:gd name="connsiteY57" fmla="*/ 47549 h 771754"/>
              <a:gd name="connsiteX58" fmla="*/ 117043 w 1645920"/>
              <a:gd name="connsiteY58" fmla="*/ 32919 h 771754"/>
              <a:gd name="connsiteX59" fmla="*/ 87782 w 1645920"/>
              <a:gd name="connsiteY59" fmla="*/ 32919 h 771754"/>
              <a:gd name="connsiteX60" fmla="*/ 87782 w 1645920"/>
              <a:gd name="connsiteY60" fmla="*/ 21946 h 771754"/>
              <a:gd name="connsiteX61" fmla="*/ 65837 w 1645920"/>
              <a:gd name="connsiteY61" fmla="*/ 21946 h 771754"/>
              <a:gd name="connsiteX62" fmla="*/ 65837 w 1645920"/>
              <a:gd name="connsiteY62" fmla="*/ 10973 h 771754"/>
              <a:gd name="connsiteX63" fmla="*/ 18288 w 1645920"/>
              <a:gd name="connsiteY63" fmla="*/ 10973 h 771754"/>
              <a:gd name="connsiteX64" fmla="*/ 18288 w 1645920"/>
              <a:gd name="connsiteY64" fmla="*/ 0 h 771754"/>
              <a:gd name="connsiteX65" fmla="*/ 0 w 1645920"/>
              <a:gd name="connsiteY65" fmla="*/ 0 h 771754"/>
              <a:gd name="connsiteX0" fmla="*/ 1645920 w 1645920"/>
              <a:gd name="connsiteY0" fmla="*/ 771754 h 771754"/>
              <a:gd name="connsiteX1" fmla="*/ 1536192 w 1645920"/>
              <a:gd name="connsiteY1" fmla="*/ 771754 h 771754"/>
              <a:gd name="connsiteX2" fmla="*/ 1536192 w 1645920"/>
              <a:gd name="connsiteY2" fmla="*/ 560849 h 771754"/>
              <a:gd name="connsiteX3" fmla="*/ 1327709 w 1645920"/>
              <a:gd name="connsiteY3" fmla="*/ 560849 h 771754"/>
              <a:gd name="connsiteX4" fmla="*/ 1327709 w 1645920"/>
              <a:gd name="connsiteY4" fmla="*/ 482804 h 771754"/>
              <a:gd name="connsiteX5" fmla="*/ 1305763 w 1645920"/>
              <a:gd name="connsiteY5" fmla="*/ 482804 h 771754"/>
              <a:gd name="connsiteX6" fmla="*/ 1305763 w 1645920"/>
              <a:gd name="connsiteY6" fmla="*/ 420650 h 771754"/>
              <a:gd name="connsiteX7" fmla="*/ 1210666 w 1645920"/>
              <a:gd name="connsiteY7" fmla="*/ 418202 h 771754"/>
              <a:gd name="connsiteX8" fmla="*/ 1210666 w 1645920"/>
              <a:gd name="connsiteY8" fmla="*/ 387706 h 771754"/>
              <a:gd name="connsiteX9" fmla="*/ 1111910 w 1645920"/>
              <a:gd name="connsiteY9" fmla="*/ 387706 h 771754"/>
              <a:gd name="connsiteX10" fmla="*/ 1111910 w 1645920"/>
              <a:gd name="connsiteY10" fmla="*/ 351130 h 771754"/>
              <a:gd name="connsiteX11" fmla="*/ 965606 w 1645920"/>
              <a:gd name="connsiteY11" fmla="*/ 351130 h 771754"/>
              <a:gd name="connsiteX12" fmla="*/ 965606 w 1645920"/>
              <a:gd name="connsiteY12" fmla="*/ 321869 h 771754"/>
              <a:gd name="connsiteX13" fmla="*/ 932688 w 1645920"/>
              <a:gd name="connsiteY13" fmla="*/ 321869 h 771754"/>
              <a:gd name="connsiteX14" fmla="*/ 932688 w 1645920"/>
              <a:gd name="connsiteY14" fmla="*/ 307239 h 771754"/>
              <a:gd name="connsiteX15" fmla="*/ 910742 w 1645920"/>
              <a:gd name="connsiteY15" fmla="*/ 307239 h 771754"/>
              <a:gd name="connsiteX16" fmla="*/ 910742 w 1645920"/>
              <a:gd name="connsiteY16" fmla="*/ 296266 h 771754"/>
              <a:gd name="connsiteX17" fmla="*/ 837590 w 1645920"/>
              <a:gd name="connsiteY17" fmla="*/ 296266 h 771754"/>
              <a:gd name="connsiteX18" fmla="*/ 837590 w 1645920"/>
              <a:gd name="connsiteY18" fmla="*/ 288951 h 771754"/>
              <a:gd name="connsiteX19" fmla="*/ 811987 w 1645920"/>
              <a:gd name="connsiteY19" fmla="*/ 288951 h 771754"/>
              <a:gd name="connsiteX20" fmla="*/ 811987 w 1645920"/>
              <a:gd name="connsiteY20" fmla="*/ 270663 h 771754"/>
              <a:gd name="connsiteX21" fmla="*/ 746150 w 1645920"/>
              <a:gd name="connsiteY21" fmla="*/ 270663 h 771754"/>
              <a:gd name="connsiteX22" fmla="*/ 746150 w 1645920"/>
              <a:gd name="connsiteY22" fmla="*/ 256032 h 771754"/>
              <a:gd name="connsiteX23" fmla="*/ 720547 w 1645920"/>
              <a:gd name="connsiteY23" fmla="*/ 256032 h 771754"/>
              <a:gd name="connsiteX24" fmla="*/ 720547 w 1645920"/>
              <a:gd name="connsiteY24" fmla="*/ 241402 h 771754"/>
              <a:gd name="connsiteX25" fmla="*/ 625450 w 1645920"/>
              <a:gd name="connsiteY25" fmla="*/ 241402 h 771754"/>
              <a:gd name="connsiteX26" fmla="*/ 625450 w 1645920"/>
              <a:gd name="connsiteY26" fmla="*/ 226772 h 771754"/>
              <a:gd name="connsiteX27" fmla="*/ 603504 w 1645920"/>
              <a:gd name="connsiteY27" fmla="*/ 226772 h 771754"/>
              <a:gd name="connsiteX28" fmla="*/ 603504 w 1645920"/>
              <a:gd name="connsiteY28" fmla="*/ 215799 h 771754"/>
              <a:gd name="connsiteX29" fmla="*/ 548640 w 1645920"/>
              <a:gd name="connsiteY29" fmla="*/ 215799 h 771754"/>
              <a:gd name="connsiteX30" fmla="*/ 548640 w 1645920"/>
              <a:gd name="connsiteY30" fmla="*/ 204826 h 771754"/>
              <a:gd name="connsiteX31" fmla="*/ 530352 w 1645920"/>
              <a:gd name="connsiteY31" fmla="*/ 204826 h 771754"/>
              <a:gd name="connsiteX32" fmla="*/ 530352 w 1645920"/>
              <a:gd name="connsiteY32" fmla="*/ 197511 h 771754"/>
              <a:gd name="connsiteX33" fmla="*/ 519379 w 1645920"/>
              <a:gd name="connsiteY33" fmla="*/ 197511 h 771754"/>
              <a:gd name="connsiteX34" fmla="*/ 519379 w 1645920"/>
              <a:gd name="connsiteY34" fmla="*/ 186538 h 771754"/>
              <a:gd name="connsiteX35" fmla="*/ 497434 w 1645920"/>
              <a:gd name="connsiteY35" fmla="*/ 186538 h 771754"/>
              <a:gd name="connsiteX36" fmla="*/ 497434 w 1645920"/>
              <a:gd name="connsiteY36" fmla="*/ 168250 h 771754"/>
              <a:gd name="connsiteX37" fmla="*/ 475488 w 1645920"/>
              <a:gd name="connsiteY37" fmla="*/ 168250 h 771754"/>
              <a:gd name="connsiteX38" fmla="*/ 475488 w 1645920"/>
              <a:gd name="connsiteY38" fmla="*/ 157277 h 771754"/>
              <a:gd name="connsiteX39" fmla="*/ 457200 w 1645920"/>
              <a:gd name="connsiteY39" fmla="*/ 157277 h 771754"/>
              <a:gd name="connsiteX40" fmla="*/ 457200 w 1645920"/>
              <a:gd name="connsiteY40" fmla="*/ 142647 h 771754"/>
              <a:gd name="connsiteX41" fmla="*/ 446227 w 1645920"/>
              <a:gd name="connsiteY41" fmla="*/ 142647 h 771754"/>
              <a:gd name="connsiteX42" fmla="*/ 446227 w 1645920"/>
              <a:gd name="connsiteY42" fmla="*/ 128016 h 771754"/>
              <a:gd name="connsiteX43" fmla="*/ 431597 w 1645920"/>
              <a:gd name="connsiteY43" fmla="*/ 128016 h 771754"/>
              <a:gd name="connsiteX44" fmla="*/ 431597 w 1645920"/>
              <a:gd name="connsiteY44" fmla="*/ 120701 h 771754"/>
              <a:gd name="connsiteX45" fmla="*/ 398678 w 1645920"/>
              <a:gd name="connsiteY45" fmla="*/ 120701 h 771754"/>
              <a:gd name="connsiteX46" fmla="*/ 398678 w 1645920"/>
              <a:gd name="connsiteY46" fmla="*/ 106071 h 771754"/>
              <a:gd name="connsiteX47" fmla="*/ 376733 w 1645920"/>
              <a:gd name="connsiteY47" fmla="*/ 106071 h 771754"/>
              <a:gd name="connsiteX48" fmla="*/ 373075 w 1645920"/>
              <a:gd name="connsiteY48" fmla="*/ 102413 h 771754"/>
              <a:gd name="connsiteX49" fmla="*/ 347472 w 1645920"/>
              <a:gd name="connsiteY49" fmla="*/ 102413 h 771754"/>
              <a:gd name="connsiteX50" fmla="*/ 343814 w 1645920"/>
              <a:gd name="connsiteY50" fmla="*/ 98755 h 771754"/>
              <a:gd name="connsiteX51" fmla="*/ 314554 w 1645920"/>
              <a:gd name="connsiteY51" fmla="*/ 98755 h 771754"/>
              <a:gd name="connsiteX52" fmla="*/ 314554 w 1645920"/>
              <a:gd name="connsiteY52" fmla="*/ 76810 h 771754"/>
              <a:gd name="connsiteX53" fmla="*/ 277978 w 1645920"/>
              <a:gd name="connsiteY53" fmla="*/ 76810 h 771754"/>
              <a:gd name="connsiteX54" fmla="*/ 277978 w 1645920"/>
              <a:gd name="connsiteY54" fmla="*/ 54864 h 771754"/>
              <a:gd name="connsiteX55" fmla="*/ 241402 w 1645920"/>
              <a:gd name="connsiteY55" fmla="*/ 54864 h 771754"/>
              <a:gd name="connsiteX56" fmla="*/ 241402 w 1645920"/>
              <a:gd name="connsiteY56" fmla="*/ 47549 h 771754"/>
              <a:gd name="connsiteX57" fmla="*/ 117043 w 1645920"/>
              <a:gd name="connsiteY57" fmla="*/ 47549 h 771754"/>
              <a:gd name="connsiteX58" fmla="*/ 117043 w 1645920"/>
              <a:gd name="connsiteY58" fmla="*/ 32919 h 771754"/>
              <a:gd name="connsiteX59" fmla="*/ 87782 w 1645920"/>
              <a:gd name="connsiteY59" fmla="*/ 32919 h 771754"/>
              <a:gd name="connsiteX60" fmla="*/ 87782 w 1645920"/>
              <a:gd name="connsiteY60" fmla="*/ 21946 h 771754"/>
              <a:gd name="connsiteX61" fmla="*/ 65837 w 1645920"/>
              <a:gd name="connsiteY61" fmla="*/ 21946 h 771754"/>
              <a:gd name="connsiteX62" fmla="*/ 65837 w 1645920"/>
              <a:gd name="connsiteY62" fmla="*/ 10973 h 771754"/>
              <a:gd name="connsiteX63" fmla="*/ 18288 w 1645920"/>
              <a:gd name="connsiteY63" fmla="*/ 10973 h 771754"/>
              <a:gd name="connsiteX64" fmla="*/ 18288 w 1645920"/>
              <a:gd name="connsiteY64" fmla="*/ 0 h 771754"/>
              <a:gd name="connsiteX65" fmla="*/ 0 w 1645920"/>
              <a:gd name="connsiteY65" fmla="*/ 0 h 771754"/>
              <a:gd name="connsiteX0" fmla="*/ 1645920 w 1645920"/>
              <a:gd name="connsiteY0" fmla="*/ 771754 h 771754"/>
              <a:gd name="connsiteX1" fmla="*/ 1536192 w 1645920"/>
              <a:gd name="connsiteY1" fmla="*/ 771754 h 771754"/>
              <a:gd name="connsiteX2" fmla="*/ 1536192 w 1645920"/>
              <a:gd name="connsiteY2" fmla="*/ 560849 h 771754"/>
              <a:gd name="connsiteX3" fmla="*/ 1327709 w 1645920"/>
              <a:gd name="connsiteY3" fmla="*/ 560849 h 771754"/>
              <a:gd name="connsiteX4" fmla="*/ 1327709 w 1645920"/>
              <a:gd name="connsiteY4" fmla="*/ 482804 h 771754"/>
              <a:gd name="connsiteX5" fmla="*/ 1305763 w 1645920"/>
              <a:gd name="connsiteY5" fmla="*/ 482804 h 771754"/>
              <a:gd name="connsiteX6" fmla="*/ 1305763 w 1645920"/>
              <a:gd name="connsiteY6" fmla="*/ 418203 h 771754"/>
              <a:gd name="connsiteX7" fmla="*/ 1210666 w 1645920"/>
              <a:gd name="connsiteY7" fmla="*/ 418202 h 771754"/>
              <a:gd name="connsiteX8" fmla="*/ 1210666 w 1645920"/>
              <a:gd name="connsiteY8" fmla="*/ 387706 h 771754"/>
              <a:gd name="connsiteX9" fmla="*/ 1111910 w 1645920"/>
              <a:gd name="connsiteY9" fmla="*/ 387706 h 771754"/>
              <a:gd name="connsiteX10" fmla="*/ 1111910 w 1645920"/>
              <a:gd name="connsiteY10" fmla="*/ 351130 h 771754"/>
              <a:gd name="connsiteX11" fmla="*/ 965606 w 1645920"/>
              <a:gd name="connsiteY11" fmla="*/ 351130 h 771754"/>
              <a:gd name="connsiteX12" fmla="*/ 965606 w 1645920"/>
              <a:gd name="connsiteY12" fmla="*/ 321869 h 771754"/>
              <a:gd name="connsiteX13" fmla="*/ 932688 w 1645920"/>
              <a:gd name="connsiteY13" fmla="*/ 321869 h 771754"/>
              <a:gd name="connsiteX14" fmla="*/ 932688 w 1645920"/>
              <a:gd name="connsiteY14" fmla="*/ 307239 h 771754"/>
              <a:gd name="connsiteX15" fmla="*/ 910742 w 1645920"/>
              <a:gd name="connsiteY15" fmla="*/ 307239 h 771754"/>
              <a:gd name="connsiteX16" fmla="*/ 910742 w 1645920"/>
              <a:gd name="connsiteY16" fmla="*/ 296266 h 771754"/>
              <a:gd name="connsiteX17" fmla="*/ 837590 w 1645920"/>
              <a:gd name="connsiteY17" fmla="*/ 296266 h 771754"/>
              <a:gd name="connsiteX18" fmla="*/ 837590 w 1645920"/>
              <a:gd name="connsiteY18" fmla="*/ 288951 h 771754"/>
              <a:gd name="connsiteX19" fmla="*/ 811987 w 1645920"/>
              <a:gd name="connsiteY19" fmla="*/ 288951 h 771754"/>
              <a:gd name="connsiteX20" fmla="*/ 811987 w 1645920"/>
              <a:gd name="connsiteY20" fmla="*/ 270663 h 771754"/>
              <a:gd name="connsiteX21" fmla="*/ 746150 w 1645920"/>
              <a:gd name="connsiteY21" fmla="*/ 270663 h 771754"/>
              <a:gd name="connsiteX22" fmla="*/ 746150 w 1645920"/>
              <a:gd name="connsiteY22" fmla="*/ 256032 h 771754"/>
              <a:gd name="connsiteX23" fmla="*/ 720547 w 1645920"/>
              <a:gd name="connsiteY23" fmla="*/ 256032 h 771754"/>
              <a:gd name="connsiteX24" fmla="*/ 720547 w 1645920"/>
              <a:gd name="connsiteY24" fmla="*/ 241402 h 771754"/>
              <a:gd name="connsiteX25" fmla="*/ 625450 w 1645920"/>
              <a:gd name="connsiteY25" fmla="*/ 241402 h 771754"/>
              <a:gd name="connsiteX26" fmla="*/ 625450 w 1645920"/>
              <a:gd name="connsiteY26" fmla="*/ 226772 h 771754"/>
              <a:gd name="connsiteX27" fmla="*/ 603504 w 1645920"/>
              <a:gd name="connsiteY27" fmla="*/ 226772 h 771754"/>
              <a:gd name="connsiteX28" fmla="*/ 603504 w 1645920"/>
              <a:gd name="connsiteY28" fmla="*/ 215799 h 771754"/>
              <a:gd name="connsiteX29" fmla="*/ 548640 w 1645920"/>
              <a:gd name="connsiteY29" fmla="*/ 215799 h 771754"/>
              <a:gd name="connsiteX30" fmla="*/ 548640 w 1645920"/>
              <a:gd name="connsiteY30" fmla="*/ 204826 h 771754"/>
              <a:gd name="connsiteX31" fmla="*/ 530352 w 1645920"/>
              <a:gd name="connsiteY31" fmla="*/ 204826 h 771754"/>
              <a:gd name="connsiteX32" fmla="*/ 530352 w 1645920"/>
              <a:gd name="connsiteY32" fmla="*/ 197511 h 771754"/>
              <a:gd name="connsiteX33" fmla="*/ 519379 w 1645920"/>
              <a:gd name="connsiteY33" fmla="*/ 197511 h 771754"/>
              <a:gd name="connsiteX34" fmla="*/ 519379 w 1645920"/>
              <a:gd name="connsiteY34" fmla="*/ 186538 h 771754"/>
              <a:gd name="connsiteX35" fmla="*/ 497434 w 1645920"/>
              <a:gd name="connsiteY35" fmla="*/ 186538 h 771754"/>
              <a:gd name="connsiteX36" fmla="*/ 497434 w 1645920"/>
              <a:gd name="connsiteY36" fmla="*/ 168250 h 771754"/>
              <a:gd name="connsiteX37" fmla="*/ 475488 w 1645920"/>
              <a:gd name="connsiteY37" fmla="*/ 168250 h 771754"/>
              <a:gd name="connsiteX38" fmla="*/ 475488 w 1645920"/>
              <a:gd name="connsiteY38" fmla="*/ 157277 h 771754"/>
              <a:gd name="connsiteX39" fmla="*/ 457200 w 1645920"/>
              <a:gd name="connsiteY39" fmla="*/ 157277 h 771754"/>
              <a:gd name="connsiteX40" fmla="*/ 457200 w 1645920"/>
              <a:gd name="connsiteY40" fmla="*/ 142647 h 771754"/>
              <a:gd name="connsiteX41" fmla="*/ 446227 w 1645920"/>
              <a:gd name="connsiteY41" fmla="*/ 142647 h 771754"/>
              <a:gd name="connsiteX42" fmla="*/ 446227 w 1645920"/>
              <a:gd name="connsiteY42" fmla="*/ 128016 h 771754"/>
              <a:gd name="connsiteX43" fmla="*/ 431597 w 1645920"/>
              <a:gd name="connsiteY43" fmla="*/ 128016 h 771754"/>
              <a:gd name="connsiteX44" fmla="*/ 431597 w 1645920"/>
              <a:gd name="connsiteY44" fmla="*/ 120701 h 771754"/>
              <a:gd name="connsiteX45" fmla="*/ 398678 w 1645920"/>
              <a:gd name="connsiteY45" fmla="*/ 120701 h 771754"/>
              <a:gd name="connsiteX46" fmla="*/ 398678 w 1645920"/>
              <a:gd name="connsiteY46" fmla="*/ 106071 h 771754"/>
              <a:gd name="connsiteX47" fmla="*/ 376733 w 1645920"/>
              <a:gd name="connsiteY47" fmla="*/ 106071 h 771754"/>
              <a:gd name="connsiteX48" fmla="*/ 373075 w 1645920"/>
              <a:gd name="connsiteY48" fmla="*/ 102413 h 771754"/>
              <a:gd name="connsiteX49" fmla="*/ 347472 w 1645920"/>
              <a:gd name="connsiteY49" fmla="*/ 102413 h 771754"/>
              <a:gd name="connsiteX50" fmla="*/ 343814 w 1645920"/>
              <a:gd name="connsiteY50" fmla="*/ 98755 h 771754"/>
              <a:gd name="connsiteX51" fmla="*/ 314554 w 1645920"/>
              <a:gd name="connsiteY51" fmla="*/ 98755 h 771754"/>
              <a:gd name="connsiteX52" fmla="*/ 314554 w 1645920"/>
              <a:gd name="connsiteY52" fmla="*/ 76810 h 771754"/>
              <a:gd name="connsiteX53" fmla="*/ 277978 w 1645920"/>
              <a:gd name="connsiteY53" fmla="*/ 76810 h 771754"/>
              <a:gd name="connsiteX54" fmla="*/ 277978 w 1645920"/>
              <a:gd name="connsiteY54" fmla="*/ 54864 h 771754"/>
              <a:gd name="connsiteX55" fmla="*/ 241402 w 1645920"/>
              <a:gd name="connsiteY55" fmla="*/ 54864 h 771754"/>
              <a:gd name="connsiteX56" fmla="*/ 241402 w 1645920"/>
              <a:gd name="connsiteY56" fmla="*/ 47549 h 771754"/>
              <a:gd name="connsiteX57" fmla="*/ 117043 w 1645920"/>
              <a:gd name="connsiteY57" fmla="*/ 47549 h 771754"/>
              <a:gd name="connsiteX58" fmla="*/ 117043 w 1645920"/>
              <a:gd name="connsiteY58" fmla="*/ 32919 h 771754"/>
              <a:gd name="connsiteX59" fmla="*/ 87782 w 1645920"/>
              <a:gd name="connsiteY59" fmla="*/ 32919 h 771754"/>
              <a:gd name="connsiteX60" fmla="*/ 87782 w 1645920"/>
              <a:gd name="connsiteY60" fmla="*/ 21946 h 771754"/>
              <a:gd name="connsiteX61" fmla="*/ 65837 w 1645920"/>
              <a:gd name="connsiteY61" fmla="*/ 21946 h 771754"/>
              <a:gd name="connsiteX62" fmla="*/ 65837 w 1645920"/>
              <a:gd name="connsiteY62" fmla="*/ 10973 h 771754"/>
              <a:gd name="connsiteX63" fmla="*/ 18288 w 1645920"/>
              <a:gd name="connsiteY63" fmla="*/ 10973 h 771754"/>
              <a:gd name="connsiteX64" fmla="*/ 18288 w 1645920"/>
              <a:gd name="connsiteY64" fmla="*/ 0 h 771754"/>
              <a:gd name="connsiteX65" fmla="*/ 0 w 1645920"/>
              <a:gd name="connsiteY65" fmla="*/ 0 h 7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45920" h="771754">
                <a:moveTo>
                  <a:pt x="1645920" y="771754"/>
                </a:moveTo>
                <a:lnTo>
                  <a:pt x="1536192" y="771754"/>
                </a:lnTo>
                <a:lnTo>
                  <a:pt x="1536192" y="560849"/>
                </a:lnTo>
                <a:lnTo>
                  <a:pt x="1327709" y="560849"/>
                </a:lnTo>
                <a:lnTo>
                  <a:pt x="1327709" y="482804"/>
                </a:lnTo>
                <a:lnTo>
                  <a:pt x="1305763" y="482804"/>
                </a:lnTo>
                <a:lnTo>
                  <a:pt x="1305763" y="418203"/>
                </a:lnTo>
                <a:lnTo>
                  <a:pt x="1210666" y="418202"/>
                </a:lnTo>
                <a:lnTo>
                  <a:pt x="1210666" y="387706"/>
                </a:lnTo>
                <a:lnTo>
                  <a:pt x="1111910" y="387706"/>
                </a:lnTo>
                <a:lnTo>
                  <a:pt x="1111910" y="351130"/>
                </a:lnTo>
                <a:lnTo>
                  <a:pt x="965606" y="351130"/>
                </a:lnTo>
                <a:lnTo>
                  <a:pt x="965606" y="321869"/>
                </a:lnTo>
                <a:lnTo>
                  <a:pt x="932688" y="321869"/>
                </a:lnTo>
                <a:lnTo>
                  <a:pt x="932688" y="307239"/>
                </a:lnTo>
                <a:lnTo>
                  <a:pt x="910742" y="307239"/>
                </a:lnTo>
                <a:lnTo>
                  <a:pt x="910742" y="296266"/>
                </a:lnTo>
                <a:lnTo>
                  <a:pt x="837590" y="296266"/>
                </a:lnTo>
                <a:lnTo>
                  <a:pt x="837590" y="288951"/>
                </a:lnTo>
                <a:lnTo>
                  <a:pt x="811987" y="288951"/>
                </a:lnTo>
                <a:lnTo>
                  <a:pt x="811987" y="270663"/>
                </a:lnTo>
                <a:lnTo>
                  <a:pt x="746150" y="270663"/>
                </a:lnTo>
                <a:lnTo>
                  <a:pt x="746150" y="256032"/>
                </a:lnTo>
                <a:lnTo>
                  <a:pt x="720547" y="256032"/>
                </a:lnTo>
                <a:lnTo>
                  <a:pt x="720547" y="241402"/>
                </a:lnTo>
                <a:lnTo>
                  <a:pt x="625450" y="241402"/>
                </a:lnTo>
                <a:lnTo>
                  <a:pt x="625450" y="226772"/>
                </a:lnTo>
                <a:lnTo>
                  <a:pt x="603504" y="226772"/>
                </a:lnTo>
                <a:lnTo>
                  <a:pt x="603504" y="215799"/>
                </a:lnTo>
                <a:lnTo>
                  <a:pt x="548640" y="215799"/>
                </a:lnTo>
                <a:lnTo>
                  <a:pt x="548640" y="204826"/>
                </a:lnTo>
                <a:lnTo>
                  <a:pt x="530352" y="204826"/>
                </a:lnTo>
                <a:lnTo>
                  <a:pt x="530352" y="197511"/>
                </a:lnTo>
                <a:lnTo>
                  <a:pt x="519379" y="197511"/>
                </a:lnTo>
                <a:lnTo>
                  <a:pt x="519379" y="186538"/>
                </a:lnTo>
                <a:lnTo>
                  <a:pt x="497434" y="186538"/>
                </a:lnTo>
                <a:lnTo>
                  <a:pt x="497434" y="168250"/>
                </a:lnTo>
                <a:lnTo>
                  <a:pt x="475488" y="168250"/>
                </a:lnTo>
                <a:lnTo>
                  <a:pt x="475488" y="157277"/>
                </a:lnTo>
                <a:lnTo>
                  <a:pt x="457200" y="157277"/>
                </a:lnTo>
                <a:lnTo>
                  <a:pt x="457200" y="142647"/>
                </a:lnTo>
                <a:lnTo>
                  <a:pt x="446227" y="142647"/>
                </a:lnTo>
                <a:lnTo>
                  <a:pt x="446227" y="128016"/>
                </a:lnTo>
                <a:lnTo>
                  <a:pt x="431597" y="128016"/>
                </a:lnTo>
                <a:lnTo>
                  <a:pt x="431597" y="120701"/>
                </a:lnTo>
                <a:lnTo>
                  <a:pt x="398678" y="120701"/>
                </a:lnTo>
                <a:lnTo>
                  <a:pt x="398678" y="106071"/>
                </a:lnTo>
                <a:lnTo>
                  <a:pt x="376733" y="106071"/>
                </a:lnTo>
                <a:lnTo>
                  <a:pt x="373075" y="102413"/>
                </a:lnTo>
                <a:lnTo>
                  <a:pt x="347472" y="102413"/>
                </a:lnTo>
                <a:lnTo>
                  <a:pt x="343814" y="98755"/>
                </a:lnTo>
                <a:lnTo>
                  <a:pt x="314554" y="98755"/>
                </a:lnTo>
                <a:lnTo>
                  <a:pt x="314554" y="76810"/>
                </a:lnTo>
                <a:lnTo>
                  <a:pt x="277978" y="76810"/>
                </a:lnTo>
                <a:lnTo>
                  <a:pt x="277978" y="54864"/>
                </a:lnTo>
                <a:lnTo>
                  <a:pt x="241402" y="54864"/>
                </a:lnTo>
                <a:lnTo>
                  <a:pt x="241402" y="47549"/>
                </a:lnTo>
                <a:lnTo>
                  <a:pt x="117043" y="47549"/>
                </a:lnTo>
                <a:lnTo>
                  <a:pt x="117043" y="32919"/>
                </a:lnTo>
                <a:lnTo>
                  <a:pt x="87782" y="32919"/>
                </a:lnTo>
                <a:lnTo>
                  <a:pt x="87782" y="21946"/>
                </a:lnTo>
                <a:lnTo>
                  <a:pt x="65837" y="21946"/>
                </a:lnTo>
                <a:lnTo>
                  <a:pt x="65837" y="10973"/>
                </a:lnTo>
                <a:lnTo>
                  <a:pt x="18288" y="10973"/>
                </a:lnTo>
                <a:lnTo>
                  <a:pt x="18288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7D3EBB93-9CAD-4200-B5A6-B09CA1A9BB74}"/>
              </a:ext>
            </a:extLst>
          </p:cNvPr>
          <p:cNvSpPr/>
          <p:nvPr/>
        </p:nvSpPr>
        <p:spPr bwMode="auto">
          <a:xfrm>
            <a:off x="8363426" y="2491087"/>
            <a:ext cx="1228273" cy="682224"/>
          </a:xfrm>
          <a:custGeom>
            <a:avLst/>
            <a:gdLst>
              <a:gd name="connsiteX0" fmla="*/ 1559719 w 1559719"/>
              <a:gd name="connsiteY0" fmla="*/ 571500 h 571500"/>
              <a:gd name="connsiteX1" fmla="*/ 1531144 w 1559719"/>
              <a:gd name="connsiteY1" fmla="*/ 542925 h 571500"/>
              <a:gd name="connsiteX2" fmla="*/ 1500188 w 1559719"/>
              <a:gd name="connsiteY2" fmla="*/ 542925 h 571500"/>
              <a:gd name="connsiteX3" fmla="*/ 1500188 w 1559719"/>
              <a:gd name="connsiteY3" fmla="*/ 519113 h 571500"/>
              <a:gd name="connsiteX4" fmla="*/ 1483519 w 1559719"/>
              <a:gd name="connsiteY4" fmla="*/ 519113 h 571500"/>
              <a:gd name="connsiteX5" fmla="*/ 1483519 w 1559719"/>
              <a:gd name="connsiteY5" fmla="*/ 507207 h 571500"/>
              <a:gd name="connsiteX6" fmla="*/ 1366838 w 1559719"/>
              <a:gd name="connsiteY6" fmla="*/ 507207 h 571500"/>
              <a:gd name="connsiteX7" fmla="*/ 1366838 w 1559719"/>
              <a:gd name="connsiteY7" fmla="*/ 495300 h 571500"/>
              <a:gd name="connsiteX8" fmla="*/ 1307307 w 1559719"/>
              <a:gd name="connsiteY8" fmla="*/ 495300 h 571500"/>
              <a:gd name="connsiteX9" fmla="*/ 1307307 w 1559719"/>
              <a:gd name="connsiteY9" fmla="*/ 478632 h 571500"/>
              <a:gd name="connsiteX10" fmla="*/ 1271588 w 1559719"/>
              <a:gd name="connsiteY10" fmla="*/ 478632 h 571500"/>
              <a:gd name="connsiteX11" fmla="*/ 1271588 w 1559719"/>
              <a:gd name="connsiteY11" fmla="*/ 466725 h 571500"/>
              <a:gd name="connsiteX12" fmla="*/ 1233488 w 1559719"/>
              <a:gd name="connsiteY12" fmla="*/ 466725 h 571500"/>
              <a:gd name="connsiteX13" fmla="*/ 1233488 w 1559719"/>
              <a:gd name="connsiteY13" fmla="*/ 442913 h 571500"/>
              <a:gd name="connsiteX14" fmla="*/ 1214438 w 1559719"/>
              <a:gd name="connsiteY14" fmla="*/ 442913 h 571500"/>
              <a:gd name="connsiteX15" fmla="*/ 1214438 w 1559719"/>
              <a:gd name="connsiteY15" fmla="*/ 431007 h 571500"/>
              <a:gd name="connsiteX16" fmla="*/ 1188244 w 1559719"/>
              <a:gd name="connsiteY16" fmla="*/ 431007 h 571500"/>
              <a:gd name="connsiteX17" fmla="*/ 1188244 w 1559719"/>
              <a:gd name="connsiteY17" fmla="*/ 419100 h 571500"/>
              <a:gd name="connsiteX18" fmla="*/ 1162050 w 1559719"/>
              <a:gd name="connsiteY18" fmla="*/ 419100 h 571500"/>
              <a:gd name="connsiteX19" fmla="*/ 1162050 w 1559719"/>
              <a:gd name="connsiteY19" fmla="*/ 409575 h 571500"/>
              <a:gd name="connsiteX20" fmla="*/ 1138238 w 1559719"/>
              <a:gd name="connsiteY20" fmla="*/ 409575 h 571500"/>
              <a:gd name="connsiteX21" fmla="*/ 1138238 w 1559719"/>
              <a:gd name="connsiteY21" fmla="*/ 397669 h 571500"/>
              <a:gd name="connsiteX22" fmla="*/ 1107282 w 1559719"/>
              <a:gd name="connsiteY22" fmla="*/ 397669 h 571500"/>
              <a:gd name="connsiteX23" fmla="*/ 1107282 w 1559719"/>
              <a:gd name="connsiteY23" fmla="*/ 381000 h 571500"/>
              <a:gd name="connsiteX24" fmla="*/ 1057275 w 1559719"/>
              <a:gd name="connsiteY24" fmla="*/ 381000 h 571500"/>
              <a:gd name="connsiteX25" fmla="*/ 1057275 w 1559719"/>
              <a:gd name="connsiteY25" fmla="*/ 369094 h 571500"/>
              <a:gd name="connsiteX26" fmla="*/ 1012032 w 1559719"/>
              <a:gd name="connsiteY26" fmla="*/ 369094 h 571500"/>
              <a:gd name="connsiteX27" fmla="*/ 1012032 w 1559719"/>
              <a:gd name="connsiteY27" fmla="*/ 354807 h 571500"/>
              <a:gd name="connsiteX28" fmla="*/ 983457 w 1559719"/>
              <a:gd name="connsiteY28" fmla="*/ 354807 h 571500"/>
              <a:gd name="connsiteX29" fmla="*/ 983457 w 1559719"/>
              <a:gd name="connsiteY29" fmla="*/ 345282 h 571500"/>
              <a:gd name="connsiteX30" fmla="*/ 964407 w 1559719"/>
              <a:gd name="connsiteY30" fmla="*/ 345282 h 571500"/>
              <a:gd name="connsiteX31" fmla="*/ 964407 w 1559719"/>
              <a:gd name="connsiteY31" fmla="*/ 330994 h 571500"/>
              <a:gd name="connsiteX32" fmla="*/ 902494 w 1559719"/>
              <a:gd name="connsiteY32" fmla="*/ 330994 h 571500"/>
              <a:gd name="connsiteX33" fmla="*/ 902494 w 1559719"/>
              <a:gd name="connsiteY33" fmla="*/ 314325 h 571500"/>
              <a:gd name="connsiteX34" fmla="*/ 876300 w 1559719"/>
              <a:gd name="connsiteY34" fmla="*/ 314325 h 571500"/>
              <a:gd name="connsiteX35" fmla="*/ 876300 w 1559719"/>
              <a:gd name="connsiteY35" fmla="*/ 297657 h 571500"/>
              <a:gd name="connsiteX36" fmla="*/ 854869 w 1559719"/>
              <a:gd name="connsiteY36" fmla="*/ 297657 h 571500"/>
              <a:gd name="connsiteX37" fmla="*/ 854869 w 1559719"/>
              <a:gd name="connsiteY37" fmla="*/ 288132 h 571500"/>
              <a:gd name="connsiteX38" fmla="*/ 828675 w 1559719"/>
              <a:gd name="connsiteY38" fmla="*/ 288132 h 571500"/>
              <a:gd name="connsiteX39" fmla="*/ 828675 w 1559719"/>
              <a:gd name="connsiteY39" fmla="*/ 278607 h 571500"/>
              <a:gd name="connsiteX40" fmla="*/ 771525 w 1559719"/>
              <a:gd name="connsiteY40" fmla="*/ 278607 h 571500"/>
              <a:gd name="connsiteX41" fmla="*/ 771525 w 1559719"/>
              <a:gd name="connsiteY41" fmla="*/ 261938 h 571500"/>
              <a:gd name="connsiteX42" fmla="*/ 754857 w 1559719"/>
              <a:gd name="connsiteY42" fmla="*/ 261938 h 571500"/>
              <a:gd name="connsiteX43" fmla="*/ 754857 w 1559719"/>
              <a:gd name="connsiteY43" fmla="*/ 252413 h 571500"/>
              <a:gd name="connsiteX44" fmla="*/ 728663 w 1559719"/>
              <a:gd name="connsiteY44" fmla="*/ 252413 h 571500"/>
              <a:gd name="connsiteX45" fmla="*/ 728663 w 1559719"/>
              <a:gd name="connsiteY45" fmla="*/ 242888 h 571500"/>
              <a:gd name="connsiteX46" fmla="*/ 707232 w 1559719"/>
              <a:gd name="connsiteY46" fmla="*/ 242888 h 571500"/>
              <a:gd name="connsiteX47" fmla="*/ 707232 w 1559719"/>
              <a:gd name="connsiteY47" fmla="*/ 226219 h 571500"/>
              <a:gd name="connsiteX48" fmla="*/ 671513 w 1559719"/>
              <a:gd name="connsiteY48" fmla="*/ 226219 h 571500"/>
              <a:gd name="connsiteX49" fmla="*/ 671513 w 1559719"/>
              <a:gd name="connsiteY49" fmla="*/ 214313 h 571500"/>
              <a:gd name="connsiteX50" fmla="*/ 652463 w 1559719"/>
              <a:gd name="connsiteY50" fmla="*/ 214313 h 571500"/>
              <a:gd name="connsiteX51" fmla="*/ 652463 w 1559719"/>
              <a:gd name="connsiteY51" fmla="*/ 200025 h 571500"/>
              <a:gd name="connsiteX52" fmla="*/ 633413 w 1559719"/>
              <a:gd name="connsiteY52" fmla="*/ 200025 h 571500"/>
              <a:gd name="connsiteX53" fmla="*/ 633413 w 1559719"/>
              <a:gd name="connsiteY53" fmla="*/ 190500 h 571500"/>
              <a:gd name="connsiteX54" fmla="*/ 623888 w 1559719"/>
              <a:gd name="connsiteY54" fmla="*/ 190500 h 571500"/>
              <a:gd name="connsiteX55" fmla="*/ 623888 w 1559719"/>
              <a:gd name="connsiteY55" fmla="*/ 180975 h 571500"/>
              <a:gd name="connsiteX56" fmla="*/ 590550 w 1559719"/>
              <a:gd name="connsiteY56" fmla="*/ 180975 h 571500"/>
              <a:gd name="connsiteX57" fmla="*/ 590550 w 1559719"/>
              <a:gd name="connsiteY57" fmla="*/ 173832 h 571500"/>
              <a:gd name="connsiteX58" fmla="*/ 573882 w 1559719"/>
              <a:gd name="connsiteY58" fmla="*/ 173832 h 571500"/>
              <a:gd name="connsiteX59" fmla="*/ 573882 w 1559719"/>
              <a:gd name="connsiteY59" fmla="*/ 164307 h 571500"/>
              <a:gd name="connsiteX60" fmla="*/ 561975 w 1559719"/>
              <a:gd name="connsiteY60" fmla="*/ 164307 h 571500"/>
              <a:gd name="connsiteX61" fmla="*/ 561975 w 1559719"/>
              <a:gd name="connsiteY61" fmla="*/ 152400 h 571500"/>
              <a:gd name="connsiteX62" fmla="*/ 521494 w 1559719"/>
              <a:gd name="connsiteY62" fmla="*/ 152400 h 571500"/>
              <a:gd name="connsiteX63" fmla="*/ 521494 w 1559719"/>
              <a:gd name="connsiteY63" fmla="*/ 140494 h 571500"/>
              <a:gd name="connsiteX64" fmla="*/ 490538 w 1559719"/>
              <a:gd name="connsiteY64" fmla="*/ 140494 h 571500"/>
              <a:gd name="connsiteX65" fmla="*/ 490538 w 1559719"/>
              <a:gd name="connsiteY65" fmla="*/ 126207 h 571500"/>
              <a:gd name="connsiteX66" fmla="*/ 469107 w 1559719"/>
              <a:gd name="connsiteY66" fmla="*/ 126207 h 571500"/>
              <a:gd name="connsiteX67" fmla="*/ 469107 w 1559719"/>
              <a:gd name="connsiteY67" fmla="*/ 116682 h 571500"/>
              <a:gd name="connsiteX68" fmla="*/ 435769 w 1559719"/>
              <a:gd name="connsiteY68" fmla="*/ 116682 h 571500"/>
              <a:gd name="connsiteX69" fmla="*/ 435769 w 1559719"/>
              <a:gd name="connsiteY69" fmla="*/ 102394 h 571500"/>
              <a:gd name="connsiteX70" fmla="*/ 395288 w 1559719"/>
              <a:gd name="connsiteY70" fmla="*/ 102394 h 571500"/>
              <a:gd name="connsiteX71" fmla="*/ 395288 w 1559719"/>
              <a:gd name="connsiteY71" fmla="*/ 92869 h 571500"/>
              <a:gd name="connsiteX72" fmla="*/ 342900 w 1559719"/>
              <a:gd name="connsiteY72" fmla="*/ 92869 h 571500"/>
              <a:gd name="connsiteX73" fmla="*/ 342900 w 1559719"/>
              <a:gd name="connsiteY73" fmla="*/ 78582 h 571500"/>
              <a:gd name="connsiteX74" fmla="*/ 290513 w 1559719"/>
              <a:gd name="connsiteY74" fmla="*/ 78582 h 571500"/>
              <a:gd name="connsiteX75" fmla="*/ 290513 w 1559719"/>
              <a:gd name="connsiteY75" fmla="*/ 64294 h 571500"/>
              <a:gd name="connsiteX76" fmla="*/ 242888 w 1559719"/>
              <a:gd name="connsiteY76" fmla="*/ 64294 h 571500"/>
              <a:gd name="connsiteX77" fmla="*/ 242888 w 1559719"/>
              <a:gd name="connsiteY77" fmla="*/ 47625 h 571500"/>
              <a:gd name="connsiteX78" fmla="*/ 178594 w 1559719"/>
              <a:gd name="connsiteY78" fmla="*/ 47625 h 571500"/>
              <a:gd name="connsiteX79" fmla="*/ 178594 w 1559719"/>
              <a:gd name="connsiteY79" fmla="*/ 38100 h 571500"/>
              <a:gd name="connsiteX80" fmla="*/ 159544 w 1559719"/>
              <a:gd name="connsiteY80" fmla="*/ 38100 h 571500"/>
              <a:gd name="connsiteX81" fmla="*/ 159544 w 1559719"/>
              <a:gd name="connsiteY81" fmla="*/ 28575 h 571500"/>
              <a:gd name="connsiteX82" fmla="*/ 126207 w 1559719"/>
              <a:gd name="connsiteY82" fmla="*/ 28575 h 571500"/>
              <a:gd name="connsiteX83" fmla="*/ 126207 w 1559719"/>
              <a:gd name="connsiteY83" fmla="*/ 14288 h 571500"/>
              <a:gd name="connsiteX84" fmla="*/ 90488 w 1559719"/>
              <a:gd name="connsiteY84" fmla="*/ 14288 h 571500"/>
              <a:gd name="connsiteX85" fmla="*/ 90488 w 1559719"/>
              <a:gd name="connsiteY85" fmla="*/ 7144 h 571500"/>
              <a:gd name="connsiteX86" fmla="*/ 21432 w 1559719"/>
              <a:gd name="connsiteY86" fmla="*/ 7144 h 571500"/>
              <a:gd name="connsiteX87" fmla="*/ 21432 w 1559719"/>
              <a:gd name="connsiteY87" fmla="*/ 0 h 571500"/>
              <a:gd name="connsiteX88" fmla="*/ 0 w 1559719"/>
              <a:gd name="connsiteY88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559719" h="571500">
                <a:moveTo>
                  <a:pt x="1559719" y="571500"/>
                </a:moveTo>
                <a:lnTo>
                  <a:pt x="1531144" y="542925"/>
                </a:lnTo>
                <a:lnTo>
                  <a:pt x="1500188" y="542925"/>
                </a:lnTo>
                <a:lnTo>
                  <a:pt x="1500188" y="519113"/>
                </a:lnTo>
                <a:lnTo>
                  <a:pt x="1483519" y="519113"/>
                </a:lnTo>
                <a:lnTo>
                  <a:pt x="1483519" y="507207"/>
                </a:lnTo>
                <a:lnTo>
                  <a:pt x="1366838" y="507207"/>
                </a:lnTo>
                <a:lnTo>
                  <a:pt x="1366838" y="495300"/>
                </a:lnTo>
                <a:lnTo>
                  <a:pt x="1307307" y="495300"/>
                </a:lnTo>
                <a:lnTo>
                  <a:pt x="1307307" y="478632"/>
                </a:lnTo>
                <a:lnTo>
                  <a:pt x="1271588" y="478632"/>
                </a:lnTo>
                <a:lnTo>
                  <a:pt x="1271588" y="466725"/>
                </a:lnTo>
                <a:lnTo>
                  <a:pt x="1233488" y="466725"/>
                </a:lnTo>
                <a:lnTo>
                  <a:pt x="1233488" y="442913"/>
                </a:lnTo>
                <a:lnTo>
                  <a:pt x="1214438" y="442913"/>
                </a:lnTo>
                <a:lnTo>
                  <a:pt x="1214438" y="431007"/>
                </a:lnTo>
                <a:lnTo>
                  <a:pt x="1188244" y="431007"/>
                </a:lnTo>
                <a:lnTo>
                  <a:pt x="1188244" y="419100"/>
                </a:lnTo>
                <a:lnTo>
                  <a:pt x="1162050" y="419100"/>
                </a:lnTo>
                <a:lnTo>
                  <a:pt x="1162050" y="409575"/>
                </a:lnTo>
                <a:lnTo>
                  <a:pt x="1138238" y="409575"/>
                </a:lnTo>
                <a:lnTo>
                  <a:pt x="1138238" y="397669"/>
                </a:lnTo>
                <a:lnTo>
                  <a:pt x="1107282" y="397669"/>
                </a:lnTo>
                <a:lnTo>
                  <a:pt x="1107282" y="381000"/>
                </a:lnTo>
                <a:lnTo>
                  <a:pt x="1057275" y="381000"/>
                </a:lnTo>
                <a:lnTo>
                  <a:pt x="1057275" y="369094"/>
                </a:lnTo>
                <a:lnTo>
                  <a:pt x="1012032" y="369094"/>
                </a:lnTo>
                <a:lnTo>
                  <a:pt x="1012032" y="354807"/>
                </a:lnTo>
                <a:lnTo>
                  <a:pt x="983457" y="354807"/>
                </a:lnTo>
                <a:lnTo>
                  <a:pt x="983457" y="345282"/>
                </a:lnTo>
                <a:lnTo>
                  <a:pt x="964407" y="345282"/>
                </a:lnTo>
                <a:lnTo>
                  <a:pt x="964407" y="330994"/>
                </a:lnTo>
                <a:lnTo>
                  <a:pt x="902494" y="330994"/>
                </a:lnTo>
                <a:lnTo>
                  <a:pt x="902494" y="314325"/>
                </a:lnTo>
                <a:lnTo>
                  <a:pt x="876300" y="314325"/>
                </a:lnTo>
                <a:lnTo>
                  <a:pt x="876300" y="297657"/>
                </a:lnTo>
                <a:lnTo>
                  <a:pt x="854869" y="297657"/>
                </a:lnTo>
                <a:lnTo>
                  <a:pt x="854869" y="288132"/>
                </a:lnTo>
                <a:lnTo>
                  <a:pt x="828675" y="288132"/>
                </a:lnTo>
                <a:lnTo>
                  <a:pt x="828675" y="278607"/>
                </a:lnTo>
                <a:lnTo>
                  <a:pt x="771525" y="278607"/>
                </a:lnTo>
                <a:lnTo>
                  <a:pt x="771525" y="261938"/>
                </a:lnTo>
                <a:lnTo>
                  <a:pt x="754857" y="261938"/>
                </a:lnTo>
                <a:lnTo>
                  <a:pt x="754857" y="252413"/>
                </a:lnTo>
                <a:lnTo>
                  <a:pt x="728663" y="252413"/>
                </a:lnTo>
                <a:lnTo>
                  <a:pt x="728663" y="242888"/>
                </a:lnTo>
                <a:lnTo>
                  <a:pt x="707232" y="242888"/>
                </a:lnTo>
                <a:lnTo>
                  <a:pt x="707232" y="226219"/>
                </a:lnTo>
                <a:lnTo>
                  <a:pt x="671513" y="226219"/>
                </a:lnTo>
                <a:lnTo>
                  <a:pt x="671513" y="214313"/>
                </a:lnTo>
                <a:lnTo>
                  <a:pt x="652463" y="214313"/>
                </a:lnTo>
                <a:lnTo>
                  <a:pt x="652463" y="200025"/>
                </a:lnTo>
                <a:lnTo>
                  <a:pt x="633413" y="200025"/>
                </a:lnTo>
                <a:lnTo>
                  <a:pt x="633413" y="190500"/>
                </a:lnTo>
                <a:lnTo>
                  <a:pt x="623888" y="190500"/>
                </a:lnTo>
                <a:lnTo>
                  <a:pt x="623888" y="180975"/>
                </a:lnTo>
                <a:lnTo>
                  <a:pt x="590550" y="180975"/>
                </a:lnTo>
                <a:lnTo>
                  <a:pt x="590550" y="173832"/>
                </a:lnTo>
                <a:lnTo>
                  <a:pt x="573882" y="173832"/>
                </a:lnTo>
                <a:lnTo>
                  <a:pt x="573882" y="164307"/>
                </a:lnTo>
                <a:lnTo>
                  <a:pt x="561975" y="164307"/>
                </a:lnTo>
                <a:lnTo>
                  <a:pt x="561975" y="152400"/>
                </a:lnTo>
                <a:lnTo>
                  <a:pt x="521494" y="152400"/>
                </a:lnTo>
                <a:lnTo>
                  <a:pt x="521494" y="140494"/>
                </a:lnTo>
                <a:lnTo>
                  <a:pt x="490538" y="140494"/>
                </a:lnTo>
                <a:lnTo>
                  <a:pt x="490538" y="126207"/>
                </a:lnTo>
                <a:lnTo>
                  <a:pt x="469107" y="126207"/>
                </a:lnTo>
                <a:lnTo>
                  <a:pt x="469107" y="116682"/>
                </a:lnTo>
                <a:lnTo>
                  <a:pt x="435769" y="116682"/>
                </a:lnTo>
                <a:lnTo>
                  <a:pt x="435769" y="102394"/>
                </a:lnTo>
                <a:lnTo>
                  <a:pt x="395288" y="102394"/>
                </a:lnTo>
                <a:lnTo>
                  <a:pt x="395288" y="92869"/>
                </a:lnTo>
                <a:lnTo>
                  <a:pt x="342900" y="92869"/>
                </a:lnTo>
                <a:lnTo>
                  <a:pt x="342900" y="78582"/>
                </a:lnTo>
                <a:lnTo>
                  <a:pt x="290513" y="78582"/>
                </a:lnTo>
                <a:lnTo>
                  <a:pt x="290513" y="64294"/>
                </a:lnTo>
                <a:lnTo>
                  <a:pt x="242888" y="64294"/>
                </a:lnTo>
                <a:lnTo>
                  <a:pt x="242888" y="47625"/>
                </a:lnTo>
                <a:lnTo>
                  <a:pt x="178594" y="47625"/>
                </a:lnTo>
                <a:lnTo>
                  <a:pt x="178594" y="38100"/>
                </a:lnTo>
                <a:lnTo>
                  <a:pt x="159544" y="38100"/>
                </a:lnTo>
                <a:lnTo>
                  <a:pt x="159544" y="28575"/>
                </a:lnTo>
                <a:lnTo>
                  <a:pt x="126207" y="28575"/>
                </a:lnTo>
                <a:lnTo>
                  <a:pt x="126207" y="14288"/>
                </a:lnTo>
                <a:lnTo>
                  <a:pt x="90488" y="14288"/>
                </a:lnTo>
                <a:lnTo>
                  <a:pt x="90488" y="7144"/>
                </a:lnTo>
                <a:lnTo>
                  <a:pt x="21432" y="7144"/>
                </a:lnTo>
                <a:lnTo>
                  <a:pt x="21432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8E7DDE3D-8544-4E7C-BA93-4E2367DF2B85}"/>
              </a:ext>
            </a:extLst>
          </p:cNvPr>
          <p:cNvSpPr/>
          <p:nvPr/>
        </p:nvSpPr>
        <p:spPr bwMode="auto">
          <a:xfrm>
            <a:off x="6865121" y="1794244"/>
            <a:ext cx="1522685" cy="693944"/>
          </a:xfrm>
          <a:custGeom>
            <a:avLst/>
            <a:gdLst>
              <a:gd name="connsiteX0" fmla="*/ 1933575 w 1933575"/>
              <a:gd name="connsiteY0" fmla="*/ 569119 h 569119"/>
              <a:gd name="connsiteX1" fmla="*/ 1859756 w 1933575"/>
              <a:gd name="connsiteY1" fmla="*/ 569119 h 569119"/>
              <a:gd name="connsiteX2" fmla="*/ 1859756 w 1933575"/>
              <a:gd name="connsiteY2" fmla="*/ 540544 h 569119"/>
              <a:gd name="connsiteX3" fmla="*/ 1821656 w 1933575"/>
              <a:gd name="connsiteY3" fmla="*/ 540544 h 569119"/>
              <a:gd name="connsiteX4" fmla="*/ 1821656 w 1933575"/>
              <a:gd name="connsiteY4" fmla="*/ 533400 h 569119"/>
              <a:gd name="connsiteX5" fmla="*/ 1802606 w 1933575"/>
              <a:gd name="connsiteY5" fmla="*/ 533400 h 569119"/>
              <a:gd name="connsiteX6" fmla="*/ 1802606 w 1933575"/>
              <a:gd name="connsiteY6" fmla="*/ 521494 h 569119"/>
              <a:gd name="connsiteX7" fmla="*/ 1778793 w 1933575"/>
              <a:gd name="connsiteY7" fmla="*/ 521494 h 569119"/>
              <a:gd name="connsiteX8" fmla="*/ 1778793 w 1933575"/>
              <a:gd name="connsiteY8" fmla="*/ 509588 h 569119"/>
              <a:gd name="connsiteX9" fmla="*/ 1757362 w 1933575"/>
              <a:gd name="connsiteY9" fmla="*/ 509588 h 569119"/>
              <a:gd name="connsiteX10" fmla="*/ 1757362 w 1933575"/>
              <a:gd name="connsiteY10" fmla="*/ 497682 h 569119"/>
              <a:gd name="connsiteX11" fmla="*/ 1704975 w 1933575"/>
              <a:gd name="connsiteY11" fmla="*/ 497682 h 569119"/>
              <a:gd name="connsiteX12" fmla="*/ 1704975 w 1933575"/>
              <a:gd name="connsiteY12" fmla="*/ 490538 h 569119"/>
              <a:gd name="connsiteX13" fmla="*/ 1676400 w 1933575"/>
              <a:gd name="connsiteY13" fmla="*/ 490538 h 569119"/>
              <a:gd name="connsiteX14" fmla="*/ 1676400 w 1933575"/>
              <a:gd name="connsiteY14" fmla="*/ 478632 h 569119"/>
              <a:gd name="connsiteX15" fmla="*/ 1662112 w 1933575"/>
              <a:gd name="connsiteY15" fmla="*/ 478632 h 569119"/>
              <a:gd name="connsiteX16" fmla="*/ 1662112 w 1933575"/>
              <a:gd name="connsiteY16" fmla="*/ 466725 h 569119"/>
              <a:gd name="connsiteX17" fmla="*/ 1631156 w 1933575"/>
              <a:gd name="connsiteY17" fmla="*/ 466725 h 569119"/>
              <a:gd name="connsiteX18" fmla="*/ 1631156 w 1933575"/>
              <a:gd name="connsiteY18" fmla="*/ 440532 h 569119"/>
              <a:gd name="connsiteX19" fmla="*/ 1607343 w 1933575"/>
              <a:gd name="connsiteY19" fmla="*/ 440532 h 569119"/>
              <a:gd name="connsiteX20" fmla="*/ 1607343 w 1933575"/>
              <a:gd name="connsiteY20" fmla="*/ 419100 h 569119"/>
              <a:gd name="connsiteX21" fmla="*/ 1559718 w 1933575"/>
              <a:gd name="connsiteY21" fmla="*/ 419100 h 569119"/>
              <a:gd name="connsiteX22" fmla="*/ 1559718 w 1933575"/>
              <a:gd name="connsiteY22" fmla="*/ 402432 h 569119"/>
              <a:gd name="connsiteX23" fmla="*/ 1514475 w 1933575"/>
              <a:gd name="connsiteY23" fmla="*/ 402432 h 569119"/>
              <a:gd name="connsiteX24" fmla="*/ 1514475 w 1933575"/>
              <a:gd name="connsiteY24" fmla="*/ 388144 h 569119"/>
              <a:gd name="connsiteX25" fmla="*/ 1471612 w 1933575"/>
              <a:gd name="connsiteY25" fmla="*/ 388144 h 569119"/>
              <a:gd name="connsiteX26" fmla="*/ 1471612 w 1933575"/>
              <a:gd name="connsiteY26" fmla="*/ 376238 h 569119"/>
              <a:gd name="connsiteX27" fmla="*/ 1416843 w 1933575"/>
              <a:gd name="connsiteY27" fmla="*/ 376238 h 569119"/>
              <a:gd name="connsiteX28" fmla="*/ 1416843 w 1933575"/>
              <a:gd name="connsiteY28" fmla="*/ 347663 h 569119"/>
              <a:gd name="connsiteX29" fmla="*/ 1393031 w 1933575"/>
              <a:gd name="connsiteY29" fmla="*/ 347663 h 569119"/>
              <a:gd name="connsiteX30" fmla="*/ 1393031 w 1933575"/>
              <a:gd name="connsiteY30" fmla="*/ 335757 h 569119"/>
              <a:gd name="connsiteX31" fmla="*/ 1347787 w 1933575"/>
              <a:gd name="connsiteY31" fmla="*/ 335757 h 569119"/>
              <a:gd name="connsiteX32" fmla="*/ 1347787 w 1933575"/>
              <a:gd name="connsiteY32" fmla="*/ 330994 h 569119"/>
              <a:gd name="connsiteX33" fmla="*/ 1319212 w 1933575"/>
              <a:gd name="connsiteY33" fmla="*/ 330994 h 569119"/>
              <a:gd name="connsiteX34" fmla="*/ 1319212 w 1933575"/>
              <a:gd name="connsiteY34" fmla="*/ 321469 h 569119"/>
              <a:gd name="connsiteX35" fmla="*/ 1281112 w 1933575"/>
              <a:gd name="connsiteY35" fmla="*/ 321469 h 569119"/>
              <a:gd name="connsiteX36" fmla="*/ 1281112 w 1933575"/>
              <a:gd name="connsiteY36" fmla="*/ 311944 h 569119"/>
              <a:gd name="connsiteX37" fmla="*/ 1247775 w 1933575"/>
              <a:gd name="connsiteY37" fmla="*/ 311944 h 569119"/>
              <a:gd name="connsiteX38" fmla="*/ 1247775 w 1933575"/>
              <a:gd name="connsiteY38" fmla="*/ 302419 h 569119"/>
              <a:gd name="connsiteX39" fmla="*/ 1219200 w 1933575"/>
              <a:gd name="connsiteY39" fmla="*/ 302419 h 569119"/>
              <a:gd name="connsiteX40" fmla="*/ 1219200 w 1933575"/>
              <a:gd name="connsiteY40" fmla="*/ 297657 h 569119"/>
              <a:gd name="connsiteX41" fmla="*/ 1188243 w 1933575"/>
              <a:gd name="connsiteY41" fmla="*/ 297657 h 569119"/>
              <a:gd name="connsiteX42" fmla="*/ 1188243 w 1933575"/>
              <a:gd name="connsiteY42" fmla="*/ 288132 h 569119"/>
              <a:gd name="connsiteX43" fmla="*/ 1159668 w 1933575"/>
              <a:gd name="connsiteY43" fmla="*/ 288132 h 569119"/>
              <a:gd name="connsiteX44" fmla="*/ 1159668 w 1933575"/>
              <a:gd name="connsiteY44" fmla="*/ 278607 h 569119"/>
              <a:gd name="connsiteX45" fmla="*/ 1112043 w 1933575"/>
              <a:gd name="connsiteY45" fmla="*/ 278607 h 569119"/>
              <a:gd name="connsiteX46" fmla="*/ 1112043 w 1933575"/>
              <a:gd name="connsiteY46" fmla="*/ 266700 h 569119"/>
              <a:gd name="connsiteX47" fmla="*/ 1095375 w 1933575"/>
              <a:gd name="connsiteY47" fmla="*/ 266700 h 569119"/>
              <a:gd name="connsiteX48" fmla="*/ 1095375 w 1933575"/>
              <a:gd name="connsiteY48" fmla="*/ 254794 h 569119"/>
              <a:gd name="connsiteX49" fmla="*/ 1057275 w 1933575"/>
              <a:gd name="connsiteY49" fmla="*/ 254794 h 569119"/>
              <a:gd name="connsiteX50" fmla="*/ 1057275 w 1933575"/>
              <a:gd name="connsiteY50" fmla="*/ 242888 h 569119"/>
              <a:gd name="connsiteX51" fmla="*/ 990600 w 1933575"/>
              <a:gd name="connsiteY51" fmla="*/ 242888 h 569119"/>
              <a:gd name="connsiteX52" fmla="*/ 990600 w 1933575"/>
              <a:gd name="connsiteY52" fmla="*/ 228600 h 569119"/>
              <a:gd name="connsiteX53" fmla="*/ 945356 w 1933575"/>
              <a:gd name="connsiteY53" fmla="*/ 228600 h 569119"/>
              <a:gd name="connsiteX54" fmla="*/ 945356 w 1933575"/>
              <a:gd name="connsiteY54" fmla="*/ 214313 h 569119"/>
              <a:gd name="connsiteX55" fmla="*/ 904875 w 1933575"/>
              <a:gd name="connsiteY55" fmla="*/ 214313 h 569119"/>
              <a:gd name="connsiteX56" fmla="*/ 904875 w 1933575"/>
              <a:gd name="connsiteY56" fmla="*/ 204788 h 569119"/>
              <a:gd name="connsiteX57" fmla="*/ 864393 w 1933575"/>
              <a:gd name="connsiteY57" fmla="*/ 204788 h 569119"/>
              <a:gd name="connsiteX58" fmla="*/ 864393 w 1933575"/>
              <a:gd name="connsiteY58" fmla="*/ 188119 h 569119"/>
              <a:gd name="connsiteX59" fmla="*/ 800100 w 1933575"/>
              <a:gd name="connsiteY59" fmla="*/ 188119 h 569119"/>
              <a:gd name="connsiteX60" fmla="*/ 800100 w 1933575"/>
              <a:gd name="connsiteY60" fmla="*/ 178594 h 569119"/>
              <a:gd name="connsiteX61" fmla="*/ 740568 w 1933575"/>
              <a:gd name="connsiteY61" fmla="*/ 178594 h 569119"/>
              <a:gd name="connsiteX62" fmla="*/ 740568 w 1933575"/>
              <a:gd name="connsiteY62" fmla="*/ 169069 h 569119"/>
              <a:gd name="connsiteX63" fmla="*/ 681037 w 1933575"/>
              <a:gd name="connsiteY63" fmla="*/ 169069 h 569119"/>
              <a:gd name="connsiteX64" fmla="*/ 681037 w 1933575"/>
              <a:gd name="connsiteY64" fmla="*/ 138113 h 569119"/>
              <a:gd name="connsiteX65" fmla="*/ 611981 w 1933575"/>
              <a:gd name="connsiteY65" fmla="*/ 138113 h 569119"/>
              <a:gd name="connsiteX66" fmla="*/ 611981 w 1933575"/>
              <a:gd name="connsiteY66" fmla="*/ 121444 h 569119"/>
              <a:gd name="connsiteX67" fmla="*/ 538162 w 1933575"/>
              <a:gd name="connsiteY67" fmla="*/ 121444 h 569119"/>
              <a:gd name="connsiteX68" fmla="*/ 550068 w 1933575"/>
              <a:gd name="connsiteY68" fmla="*/ 109538 h 569119"/>
              <a:gd name="connsiteX69" fmla="*/ 471487 w 1933575"/>
              <a:gd name="connsiteY69" fmla="*/ 109538 h 569119"/>
              <a:gd name="connsiteX70" fmla="*/ 461962 w 1933575"/>
              <a:gd name="connsiteY70" fmla="*/ 100013 h 569119"/>
              <a:gd name="connsiteX71" fmla="*/ 447675 w 1933575"/>
              <a:gd name="connsiteY71" fmla="*/ 100013 h 569119"/>
              <a:gd name="connsiteX72" fmla="*/ 447675 w 1933575"/>
              <a:gd name="connsiteY72" fmla="*/ 85725 h 569119"/>
              <a:gd name="connsiteX73" fmla="*/ 378618 w 1933575"/>
              <a:gd name="connsiteY73" fmla="*/ 85725 h 569119"/>
              <a:gd name="connsiteX74" fmla="*/ 378618 w 1933575"/>
              <a:gd name="connsiteY74" fmla="*/ 64294 h 569119"/>
              <a:gd name="connsiteX75" fmla="*/ 347662 w 1933575"/>
              <a:gd name="connsiteY75" fmla="*/ 64294 h 569119"/>
              <a:gd name="connsiteX76" fmla="*/ 347662 w 1933575"/>
              <a:gd name="connsiteY76" fmla="*/ 47625 h 569119"/>
              <a:gd name="connsiteX77" fmla="*/ 319087 w 1933575"/>
              <a:gd name="connsiteY77" fmla="*/ 47625 h 569119"/>
              <a:gd name="connsiteX78" fmla="*/ 319087 w 1933575"/>
              <a:gd name="connsiteY78" fmla="*/ 28575 h 569119"/>
              <a:gd name="connsiteX79" fmla="*/ 302418 w 1933575"/>
              <a:gd name="connsiteY79" fmla="*/ 28575 h 569119"/>
              <a:gd name="connsiteX80" fmla="*/ 302418 w 1933575"/>
              <a:gd name="connsiteY80" fmla="*/ 11907 h 569119"/>
              <a:gd name="connsiteX81" fmla="*/ 204787 w 1933575"/>
              <a:gd name="connsiteY81" fmla="*/ 11907 h 569119"/>
              <a:gd name="connsiteX82" fmla="*/ 204787 w 1933575"/>
              <a:gd name="connsiteY82" fmla="*/ 0 h 569119"/>
              <a:gd name="connsiteX83" fmla="*/ 0 w 1933575"/>
              <a:gd name="connsiteY83" fmla="*/ 0 h 56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933575" h="569119">
                <a:moveTo>
                  <a:pt x="1933575" y="569119"/>
                </a:moveTo>
                <a:lnTo>
                  <a:pt x="1859756" y="569119"/>
                </a:lnTo>
                <a:lnTo>
                  <a:pt x="1859756" y="540544"/>
                </a:lnTo>
                <a:lnTo>
                  <a:pt x="1821656" y="540544"/>
                </a:lnTo>
                <a:lnTo>
                  <a:pt x="1821656" y="533400"/>
                </a:lnTo>
                <a:lnTo>
                  <a:pt x="1802606" y="533400"/>
                </a:lnTo>
                <a:lnTo>
                  <a:pt x="1802606" y="521494"/>
                </a:lnTo>
                <a:lnTo>
                  <a:pt x="1778793" y="521494"/>
                </a:lnTo>
                <a:lnTo>
                  <a:pt x="1778793" y="509588"/>
                </a:lnTo>
                <a:lnTo>
                  <a:pt x="1757362" y="509588"/>
                </a:lnTo>
                <a:lnTo>
                  <a:pt x="1757362" y="497682"/>
                </a:lnTo>
                <a:lnTo>
                  <a:pt x="1704975" y="497682"/>
                </a:lnTo>
                <a:lnTo>
                  <a:pt x="1704975" y="490538"/>
                </a:lnTo>
                <a:lnTo>
                  <a:pt x="1676400" y="490538"/>
                </a:lnTo>
                <a:lnTo>
                  <a:pt x="1676400" y="478632"/>
                </a:lnTo>
                <a:lnTo>
                  <a:pt x="1662112" y="478632"/>
                </a:lnTo>
                <a:lnTo>
                  <a:pt x="1662112" y="466725"/>
                </a:lnTo>
                <a:lnTo>
                  <a:pt x="1631156" y="466725"/>
                </a:lnTo>
                <a:lnTo>
                  <a:pt x="1631156" y="440532"/>
                </a:lnTo>
                <a:lnTo>
                  <a:pt x="1607343" y="440532"/>
                </a:lnTo>
                <a:lnTo>
                  <a:pt x="1607343" y="419100"/>
                </a:lnTo>
                <a:lnTo>
                  <a:pt x="1559718" y="419100"/>
                </a:lnTo>
                <a:lnTo>
                  <a:pt x="1559718" y="402432"/>
                </a:lnTo>
                <a:lnTo>
                  <a:pt x="1514475" y="402432"/>
                </a:lnTo>
                <a:lnTo>
                  <a:pt x="1514475" y="388144"/>
                </a:lnTo>
                <a:lnTo>
                  <a:pt x="1471612" y="388144"/>
                </a:lnTo>
                <a:lnTo>
                  <a:pt x="1471612" y="376238"/>
                </a:lnTo>
                <a:lnTo>
                  <a:pt x="1416843" y="376238"/>
                </a:lnTo>
                <a:lnTo>
                  <a:pt x="1416843" y="347663"/>
                </a:lnTo>
                <a:lnTo>
                  <a:pt x="1393031" y="347663"/>
                </a:lnTo>
                <a:lnTo>
                  <a:pt x="1393031" y="335757"/>
                </a:lnTo>
                <a:lnTo>
                  <a:pt x="1347787" y="335757"/>
                </a:lnTo>
                <a:lnTo>
                  <a:pt x="1347787" y="330994"/>
                </a:lnTo>
                <a:lnTo>
                  <a:pt x="1319212" y="330994"/>
                </a:lnTo>
                <a:lnTo>
                  <a:pt x="1319212" y="321469"/>
                </a:lnTo>
                <a:lnTo>
                  <a:pt x="1281112" y="321469"/>
                </a:lnTo>
                <a:lnTo>
                  <a:pt x="1281112" y="311944"/>
                </a:lnTo>
                <a:lnTo>
                  <a:pt x="1247775" y="311944"/>
                </a:lnTo>
                <a:lnTo>
                  <a:pt x="1247775" y="302419"/>
                </a:lnTo>
                <a:lnTo>
                  <a:pt x="1219200" y="302419"/>
                </a:lnTo>
                <a:lnTo>
                  <a:pt x="1219200" y="297657"/>
                </a:lnTo>
                <a:lnTo>
                  <a:pt x="1188243" y="297657"/>
                </a:lnTo>
                <a:lnTo>
                  <a:pt x="1188243" y="288132"/>
                </a:lnTo>
                <a:lnTo>
                  <a:pt x="1159668" y="288132"/>
                </a:lnTo>
                <a:lnTo>
                  <a:pt x="1159668" y="278607"/>
                </a:lnTo>
                <a:lnTo>
                  <a:pt x="1112043" y="278607"/>
                </a:lnTo>
                <a:lnTo>
                  <a:pt x="1112043" y="266700"/>
                </a:lnTo>
                <a:lnTo>
                  <a:pt x="1095375" y="266700"/>
                </a:lnTo>
                <a:lnTo>
                  <a:pt x="1095375" y="254794"/>
                </a:lnTo>
                <a:lnTo>
                  <a:pt x="1057275" y="254794"/>
                </a:lnTo>
                <a:lnTo>
                  <a:pt x="1057275" y="242888"/>
                </a:lnTo>
                <a:lnTo>
                  <a:pt x="990600" y="242888"/>
                </a:lnTo>
                <a:lnTo>
                  <a:pt x="990600" y="228600"/>
                </a:lnTo>
                <a:lnTo>
                  <a:pt x="945356" y="228600"/>
                </a:lnTo>
                <a:lnTo>
                  <a:pt x="945356" y="214313"/>
                </a:lnTo>
                <a:lnTo>
                  <a:pt x="904875" y="214313"/>
                </a:lnTo>
                <a:lnTo>
                  <a:pt x="904875" y="204788"/>
                </a:lnTo>
                <a:lnTo>
                  <a:pt x="864393" y="204788"/>
                </a:lnTo>
                <a:lnTo>
                  <a:pt x="864393" y="188119"/>
                </a:lnTo>
                <a:lnTo>
                  <a:pt x="800100" y="188119"/>
                </a:lnTo>
                <a:lnTo>
                  <a:pt x="800100" y="178594"/>
                </a:lnTo>
                <a:lnTo>
                  <a:pt x="740568" y="178594"/>
                </a:lnTo>
                <a:lnTo>
                  <a:pt x="740568" y="169069"/>
                </a:lnTo>
                <a:lnTo>
                  <a:pt x="681037" y="169069"/>
                </a:lnTo>
                <a:lnTo>
                  <a:pt x="681037" y="138113"/>
                </a:lnTo>
                <a:lnTo>
                  <a:pt x="611981" y="138113"/>
                </a:lnTo>
                <a:lnTo>
                  <a:pt x="611981" y="121444"/>
                </a:lnTo>
                <a:lnTo>
                  <a:pt x="538162" y="121444"/>
                </a:lnTo>
                <a:lnTo>
                  <a:pt x="550068" y="109538"/>
                </a:lnTo>
                <a:lnTo>
                  <a:pt x="471487" y="109538"/>
                </a:lnTo>
                <a:lnTo>
                  <a:pt x="461962" y="100013"/>
                </a:lnTo>
                <a:lnTo>
                  <a:pt x="447675" y="100013"/>
                </a:lnTo>
                <a:lnTo>
                  <a:pt x="447675" y="85725"/>
                </a:lnTo>
                <a:lnTo>
                  <a:pt x="378618" y="85725"/>
                </a:lnTo>
                <a:lnTo>
                  <a:pt x="378618" y="64294"/>
                </a:lnTo>
                <a:lnTo>
                  <a:pt x="347662" y="64294"/>
                </a:lnTo>
                <a:lnTo>
                  <a:pt x="347662" y="47625"/>
                </a:lnTo>
                <a:lnTo>
                  <a:pt x="319087" y="47625"/>
                </a:lnTo>
                <a:lnTo>
                  <a:pt x="319087" y="28575"/>
                </a:lnTo>
                <a:lnTo>
                  <a:pt x="302418" y="28575"/>
                </a:lnTo>
                <a:lnTo>
                  <a:pt x="302418" y="11907"/>
                </a:lnTo>
                <a:lnTo>
                  <a:pt x="204787" y="11907"/>
                </a:lnTo>
                <a:lnTo>
                  <a:pt x="204787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AABE09-3996-45AB-9BBE-66DBBA46F57D}"/>
              </a:ext>
            </a:extLst>
          </p:cNvPr>
          <p:cNvGrpSpPr/>
          <p:nvPr/>
        </p:nvGrpSpPr>
        <p:grpSpPr>
          <a:xfrm>
            <a:off x="6863346" y="1794239"/>
            <a:ext cx="4377319" cy="1397907"/>
            <a:chOff x="1478756" y="1945481"/>
            <a:chExt cx="5580193" cy="1146454"/>
          </a:xfrm>
        </p:grpSpPr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042C1C3F-FDF5-468F-9DDE-2ECE2059F2A2}"/>
                </a:ext>
              </a:extLst>
            </p:cNvPr>
            <p:cNvSpPr/>
            <p:nvPr/>
          </p:nvSpPr>
          <p:spPr bwMode="auto">
            <a:xfrm>
              <a:off x="4561018" y="2756179"/>
              <a:ext cx="2497931" cy="335756"/>
            </a:xfrm>
            <a:custGeom>
              <a:avLst/>
              <a:gdLst>
                <a:gd name="connsiteX0" fmla="*/ 2497931 w 2497931"/>
                <a:gd name="connsiteY0" fmla="*/ 335756 h 335756"/>
                <a:gd name="connsiteX1" fmla="*/ 1459706 w 2497931"/>
                <a:gd name="connsiteY1" fmla="*/ 335756 h 335756"/>
                <a:gd name="connsiteX2" fmla="*/ 1459706 w 2497931"/>
                <a:gd name="connsiteY2" fmla="*/ 309562 h 335756"/>
                <a:gd name="connsiteX3" fmla="*/ 1393031 w 2497931"/>
                <a:gd name="connsiteY3" fmla="*/ 309562 h 335756"/>
                <a:gd name="connsiteX4" fmla="*/ 1393031 w 2497931"/>
                <a:gd name="connsiteY4" fmla="*/ 283369 h 335756"/>
                <a:gd name="connsiteX5" fmla="*/ 1316831 w 2497931"/>
                <a:gd name="connsiteY5" fmla="*/ 283369 h 335756"/>
                <a:gd name="connsiteX6" fmla="*/ 1316831 w 2497931"/>
                <a:gd name="connsiteY6" fmla="*/ 271462 h 335756"/>
                <a:gd name="connsiteX7" fmla="*/ 1283494 w 2497931"/>
                <a:gd name="connsiteY7" fmla="*/ 271462 h 335756"/>
                <a:gd name="connsiteX8" fmla="*/ 1283494 w 2497931"/>
                <a:gd name="connsiteY8" fmla="*/ 252412 h 335756"/>
                <a:gd name="connsiteX9" fmla="*/ 1090613 w 2497931"/>
                <a:gd name="connsiteY9" fmla="*/ 252412 h 335756"/>
                <a:gd name="connsiteX10" fmla="*/ 1090613 w 2497931"/>
                <a:gd name="connsiteY10" fmla="*/ 242887 h 335756"/>
                <a:gd name="connsiteX11" fmla="*/ 1038225 w 2497931"/>
                <a:gd name="connsiteY11" fmla="*/ 242887 h 335756"/>
                <a:gd name="connsiteX12" fmla="*/ 1038225 w 2497931"/>
                <a:gd name="connsiteY12" fmla="*/ 235744 h 335756"/>
                <a:gd name="connsiteX13" fmla="*/ 1007269 w 2497931"/>
                <a:gd name="connsiteY13" fmla="*/ 235744 h 335756"/>
                <a:gd name="connsiteX14" fmla="*/ 1007269 w 2497931"/>
                <a:gd name="connsiteY14" fmla="*/ 223837 h 335756"/>
                <a:gd name="connsiteX15" fmla="*/ 976313 w 2497931"/>
                <a:gd name="connsiteY15" fmla="*/ 223837 h 335756"/>
                <a:gd name="connsiteX16" fmla="*/ 976313 w 2497931"/>
                <a:gd name="connsiteY16" fmla="*/ 214312 h 335756"/>
                <a:gd name="connsiteX17" fmla="*/ 900113 w 2497931"/>
                <a:gd name="connsiteY17" fmla="*/ 214312 h 335756"/>
                <a:gd name="connsiteX18" fmla="*/ 900113 w 2497931"/>
                <a:gd name="connsiteY18" fmla="*/ 204787 h 335756"/>
                <a:gd name="connsiteX19" fmla="*/ 766763 w 2497931"/>
                <a:gd name="connsiteY19" fmla="*/ 204787 h 335756"/>
                <a:gd name="connsiteX20" fmla="*/ 766763 w 2497931"/>
                <a:gd name="connsiteY20" fmla="*/ 190500 h 335756"/>
                <a:gd name="connsiteX21" fmla="*/ 719138 w 2497931"/>
                <a:gd name="connsiteY21" fmla="*/ 190500 h 335756"/>
                <a:gd name="connsiteX22" fmla="*/ 719138 w 2497931"/>
                <a:gd name="connsiteY22" fmla="*/ 178594 h 335756"/>
                <a:gd name="connsiteX23" fmla="*/ 692944 w 2497931"/>
                <a:gd name="connsiteY23" fmla="*/ 178594 h 335756"/>
                <a:gd name="connsiteX24" fmla="*/ 692944 w 2497931"/>
                <a:gd name="connsiteY24" fmla="*/ 169069 h 335756"/>
                <a:gd name="connsiteX25" fmla="*/ 578644 w 2497931"/>
                <a:gd name="connsiteY25" fmla="*/ 169069 h 335756"/>
                <a:gd name="connsiteX26" fmla="*/ 583406 w 2497931"/>
                <a:gd name="connsiteY26" fmla="*/ 164307 h 335756"/>
                <a:gd name="connsiteX27" fmla="*/ 561975 w 2497931"/>
                <a:gd name="connsiteY27" fmla="*/ 164307 h 335756"/>
                <a:gd name="connsiteX28" fmla="*/ 561975 w 2497931"/>
                <a:gd name="connsiteY28" fmla="*/ 147637 h 335756"/>
                <a:gd name="connsiteX29" fmla="*/ 531019 w 2497931"/>
                <a:gd name="connsiteY29" fmla="*/ 147637 h 335756"/>
                <a:gd name="connsiteX30" fmla="*/ 531019 w 2497931"/>
                <a:gd name="connsiteY30" fmla="*/ 138112 h 335756"/>
                <a:gd name="connsiteX31" fmla="*/ 476250 w 2497931"/>
                <a:gd name="connsiteY31" fmla="*/ 138112 h 335756"/>
                <a:gd name="connsiteX32" fmla="*/ 476250 w 2497931"/>
                <a:gd name="connsiteY32" fmla="*/ 130969 h 335756"/>
                <a:gd name="connsiteX33" fmla="*/ 431006 w 2497931"/>
                <a:gd name="connsiteY33" fmla="*/ 130969 h 335756"/>
                <a:gd name="connsiteX34" fmla="*/ 431006 w 2497931"/>
                <a:gd name="connsiteY34" fmla="*/ 123825 h 335756"/>
                <a:gd name="connsiteX35" fmla="*/ 402431 w 2497931"/>
                <a:gd name="connsiteY35" fmla="*/ 123825 h 335756"/>
                <a:gd name="connsiteX36" fmla="*/ 402431 w 2497931"/>
                <a:gd name="connsiteY36" fmla="*/ 114300 h 335756"/>
                <a:gd name="connsiteX37" fmla="*/ 364331 w 2497931"/>
                <a:gd name="connsiteY37" fmla="*/ 114300 h 335756"/>
                <a:gd name="connsiteX38" fmla="*/ 364331 w 2497931"/>
                <a:gd name="connsiteY38" fmla="*/ 107156 h 335756"/>
                <a:gd name="connsiteX39" fmla="*/ 338138 w 2497931"/>
                <a:gd name="connsiteY39" fmla="*/ 107156 h 335756"/>
                <a:gd name="connsiteX40" fmla="*/ 338138 w 2497931"/>
                <a:gd name="connsiteY40" fmla="*/ 97631 h 335756"/>
                <a:gd name="connsiteX41" fmla="*/ 321469 w 2497931"/>
                <a:gd name="connsiteY41" fmla="*/ 97631 h 335756"/>
                <a:gd name="connsiteX42" fmla="*/ 321469 w 2497931"/>
                <a:gd name="connsiteY42" fmla="*/ 90487 h 335756"/>
                <a:gd name="connsiteX43" fmla="*/ 283369 w 2497931"/>
                <a:gd name="connsiteY43" fmla="*/ 90487 h 335756"/>
                <a:gd name="connsiteX44" fmla="*/ 283369 w 2497931"/>
                <a:gd name="connsiteY44" fmla="*/ 83344 h 335756"/>
                <a:gd name="connsiteX45" fmla="*/ 221456 w 2497931"/>
                <a:gd name="connsiteY45" fmla="*/ 83344 h 335756"/>
                <a:gd name="connsiteX46" fmla="*/ 221456 w 2497931"/>
                <a:gd name="connsiteY46" fmla="*/ 71437 h 335756"/>
                <a:gd name="connsiteX47" fmla="*/ 197644 w 2497931"/>
                <a:gd name="connsiteY47" fmla="*/ 71437 h 335756"/>
                <a:gd name="connsiteX48" fmla="*/ 197644 w 2497931"/>
                <a:gd name="connsiteY48" fmla="*/ 61912 h 335756"/>
                <a:gd name="connsiteX49" fmla="*/ 171450 w 2497931"/>
                <a:gd name="connsiteY49" fmla="*/ 61912 h 335756"/>
                <a:gd name="connsiteX50" fmla="*/ 171450 w 2497931"/>
                <a:gd name="connsiteY50" fmla="*/ 52387 h 335756"/>
                <a:gd name="connsiteX51" fmla="*/ 126206 w 2497931"/>
                <a:gd name="connsiteY51" fmla="*/ 52387 h 335756"/>
                <a:gd name="connsiteX52" fmla="*/ 126206 w 2497931"/>
                <a:gd name="connsiteY52" fmla="*/ 47625 h 335756"/>
                <a:gd name="connsiteX53" fmla="*/ 104775 w 2497931"/>
                <a:gd name="connsiteY53" fmla="*/ 47625 h 335756"/>
                <a:gd name="connsiteX54" fmla="*/ 104775 w 2497931"/>
                <a:gd name="connsiteY54" fmla="*/ 38100 h 335756"/>
                <a:gd name="connsiteX55" fmla="*/ 71438 w 2497931"/>
                <a:gd name="connsiteY55" fmla="*/ 38100 h 335756"/>
                <a:gd name="connsiteX56" fmla="*/ 71438 w 2497931"/>
                <a:gd name="connsiteY56" fmla="*/ 28575 h 335756"/>
                <a:gd name="connsiteX57" fmla="*/ 52388 w 2497931"/>
                <a:gd name="connsiteY57" fmla="*/ 28575 h 335756"/>
                <a:gd name="connsiteX58" fmla="*/ 52388 w 2497931"/>
                <a:gd name="connsiteY58" fmla="*/ 21431 h 335756"/>
                <a:gd name="connsiteX59" fmla="*/ 26194 w 2497931"/>
                <a:gd name="connsiteY59" fmla="*/ 21431 h 335756"/>
                <a:gd name="connsiteX60" fmla="*/ 26194 w 2497931"/>
                <a:gd name="connsiteY60" fmla="*/ 0 h 335756"/>
                <a:gd name="connsiteX61" fmla="*/ 0 w 2497931"/>
                <a:gd name="connsiteY61" fmla="*/ 0 h 33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97931" h="335756">
                  <a:moveTo>
                    <a:pt x="2497931" y="335756"/>
                  </a:moveTo>
                  <a:lnTo>
                    <a:pt x="1459706" y="335756"/>
                  </a:lnTo>
                  <a:lnTo>
                    <a:pt x="1459706" y="309562"/>
                  </a:lnTo>
                  <a:lnTo>
                    <a:pt x="1393031" y="309562"/>
                  </a:lnTo>
                  <a:lnTo>
                    <a:pt x="1393031" y="283369"/>
                  </a:lnTo>
                  <a:lnTo>
                    <a:pt x="1316831" y="283369"/>
                  </a:lnTo>
                  <a:lnTo>
                    <a:pt x="1316831" y="271462"/>
                  </a:lnTo>
                  <a:lnTo>
                    <a:pt x="1283494" y="271462"/>
                  </a:lnTo>
                  <a:lnTo>
                    <a:pt x="1283494" y="252412"/>
                  </a:lnTo>
                  <a:lnTo>
                    <a:pt x="1090613" y="252412"/>
                  </a:lnTo>
                  <a:lnTo>
                    <a:pt x="1090613" y="242887"/>
                  </a:lnTo>
                  <a:lnTo>
                    <a:pt x="1038225" y="242887"/>
                  </a:lnTo>
                  <a:lnTo>
                    <a:pt x="1038225" y="235744"/>
                  </a:lnTo>
                  <a:lnTo>
                    <a:pt x="1007269" y="235744"/>
                  </a:lnTo>
                  <a:lnTo>
                    <a:pt x="1007269" y="223837"/>
                  </a:lnTo>
                  <a:lnTo>
                    <a:pt x="976313" y="223837"/>
                  </a:lnTo>
                  <a:lnTo>
                    <a:pt x="976313" y="214312"/>
                  </a:lnTo>
                  <a:lnTo>
                    <a:pt x="900113" y="214312"/>
                  </a:lnTo>
                  <a:lnTo>
                    <a:pt x="900113" y="204787"/>
                  </a:lnTo>
                  <a:lnTo>
                    <a:pt x="766763" y="204787"/>
                  </a:lnTo>
                  <a:lnTo>
                    <a:pt x="766763" y="190500"/>
                  </a:lnTo>
                  <a:lnTo>
                    <a:pt x="719138" y="190500"/>
                  </a:lnTo>
                  <a:lnTo>
                    <a:pt x="719138" y="178594"/>
                  </a:lnTo>
                  <a:lnTo>
                    <a:pt x="692944" y="178594"/>
                  </a:lnTo>
                  <a:lnTo>
                    <a:pt x="692944" y="169069"/>
                  </a:lnTo>
                  <a:lnTo>
                    <a:pt x="578644" y="169069"/>
                  </a:lnTo>
                  <a:lnTo>
                    <a:pt x="583406" y="164307"/>
                  </a:lnTo>
                  <a:lnTo>
                    <a:pt x="561975" y="164307"/>
                  </a:lnTo>
                  <a:lnTo>
                    <a:pt x="561975" y="147637"/>
                  </a:lnTo>
                  <a:lnTo>
                    <a:pt x="531019" y="147637"/>
                  </a:lnTo>
                  <a:lnTo>
                    <a:pt x="531019" y="138112"/>
                  </a:lnTo>
                  <a:lnTo>
                    <a:pt x="476250" y="138112"/>
                  </a:lnTo>
                  <a:lnTo>
                    <a:pt x="476250" y="130969"/>
                  </a:lnTo>
                  <a:lnTo>
                    <a:pt x="431006" y="130969"/>
                  </a:lnTo>
                  <a:lnTo>
                    <a:pt x="431006" y="123825"/>
                  </a:lnTo>
                  <a:lnTo>
                    <a:pt x="402431" y="123825"/>
                  </a:lnTo>
                  <a:lnTo>
                    <a:pt x="402431" y="114300"/>
                  </a:lnTo>
                  <a:lnTo>
                    <a:pt x="364331" y="114300"/>
                  </a:lnTo>
                  <a:lnTo>
                    <a:pt x="364331" y="107156"/>
                  </a:lnTo>
                  <a:lnTo>
                    <a:pt x="338138" y="107156"/>
                  </a:lnTo>
                  <a:lnTo>
                    <a:pt x="338138" y="97631"/>
                  </a:lnTo>
                  <a:lnTo>
                    <a:pt x="321469" y="97631"/>
                  </a:lnTo>
                  <a:lnTo>
                    <a:pt x="321469" y="90487"/>
                  </a:lnTo>
                  <a:lnTo>
                    <a:pt x="283369" y="90487"/>
                  </a:lnTo>
                  <a:lnTo>
                    <a:pt x="283369" y="83344"/>
                  </a:lnTo>
                  <a:lnTo>
                    <a:pt x="221456" y="83344"/>
                  </a:lnTo>
                  <a:lnTo>
                    <a:pt x="221456" y="71437"/>
                  </a:lnTo>
                  <a:lnTo>
                    <a:pt x="197644" y="71437"/>
                  </a:lnTo>
                  <a:lnTo>
                    <a:pt x="197644" y="61912"/>
                  </a:lnTo>
                  <a:lnTo>
                    <a:pt x="171450" y="61912"/>
                  </a:lnTo>
                  <a:lnTo>
                    <a:pt x="171450" y="52387"/>
                  </a:lnTo>
                  <a:lnTo>
                    <a:pt x="126206" y="52387"/>
                  </a:lnTo>
                  <a:lnTo>
                    <a:pt x="126206" y="47625"/>
                  </a:lnTo>
                  <a:lnTo>
                    <a:pt x="104775" y="47625"/>
                  </a:lnTo>
                  <a:lnTo>
                    <a:pt x="104775" y="38100"/>
                  </a:lnTo>
                  <a:lnTo>
                    <a:pt x="71438" y="38100"/>
                  </a:lnTo>
                  <a:lnTo>
                    <a:pt x="71438" y="28575"/>
                  </a:lnTo>
                  <a:lnTo>
                    <a:pt x="52388" y="28575"/>
                  </a:lnTo>
                  <a:lnTo>
                    <a:pt x="52388" y="21431"/>
                  </a:lnTo>
                  <a:lnTo>
                    <a:pt x="26194" y="21431"/>
                  </a:lnTo>
                  <a:lnTo>
                    <a:pt x="2619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758B1F52-0195-49E3-B58F-08D32426E5FD}"/>
                </a:ext>
              </a:extLst>
            </p:cNvPr>
            <p:cNvSpPr/>
            <p:nvPr/>
          </p:nvSpPr>
          <p:spPr bwMode="auto">
            <a:xfrm>
              <a:off x="3786848" y="2549795"/>
              <a:ext cx="800100" cy="211932"/>
            </a:xfrm>
            <a:custGeom>
              <a:avLst/>
              <a:gdLst>
                <a:gd name="connsiteX0" fmla="*/ 800100 w 800100"/>
                <a:gd name="connsiteY0" fmla="*/ 211932 h 211932"/>
                <a:gd name="connsiteX1" fmla="*/ 747713 w 800100"/>
                <a:gd name="connsiteY1" fmla="*/ 211932 h 211932"/>
                <a:gd name="connsiteX2" fmla="*/ 747713 w 800100"/>
                <a:gd name="connsiteY2" fmla="*/ 192882 h 211932"/>
                <a:gd name="connsiteX3" fmla="*/ 700088 w 800100"/>
                <a:gd name="connsiteY3" fmla="*/ 192882 h 211932"/>
                <a:gd name="connsiteX4" fmla="*/ 700088 w 800100"/>
                <a:gd name="connsiteY4" fmla="*/ 185738 h 211932"/>
                <a:gd name="connsiteX5" fmla="*/ 661988 w 800100"/>
                <a:gd name="connsiteY5" fmla="*/ 185738 h 211932"/>
                <a:gd name="connsiteX6" fmla="*/ 661988 w 800100"/>
                <a:gd name="connsiteY6" fmla="*/ 176213 h 211932"/>
                <a:gd name="connsiteX7" fmla="*/ 604838 w 800100"/>
                <a:gd name="connsiteY7" fmla="*/ 176213 h 211932"/>
                <a:gd name="connsiteX8" fmla="*/ 604838 w 800100"/>
                <a:gd name="connsiteY8" fmla="*/ 161925 h 211932"/>
                <a:gd name="connsiteX9" fmla="*/ 573882 w 800100"/>
                <a:gd name="connsiteY9" fmla="*/ 161925 h 211932"/>
                <a:gd name="connsiteX10" fmla="*/ 573882 w 800100"/>
                <a:gd name="connsiteY10" fmla="*/ 154782 h 211932"/>
                <a:gd name="connsiteX11" fmla="*/ 552450 w 800100"/>
                <a:gd name="connsiteY11" fmla="*/ 154782 h 211932"/>
                <a:gd name="connsiteX12" fmla="*/ 552450 w 800100"/>
                <a:gd name="connsiteY12" fmla="*/ 142875 h 211932"/>
                <a:gd name="connsiteX13" fmla="*/ 400050 w 800100"/>
                <a:gd name="connsiteY13" fmla="*/ 142875 h 211932"/>
                <a:gd name="connsiteX14" fmla="*/ 400050 w 800100"/>
                <a:gd name="connsiteY14" fmla="*/ 128588 h 211932"/>
                <a:gd name="connsiteX15" fmla="*/ 381000 w 800100"/>
                <a:gd name="connsiteY15" fmla="*/ 128588 h 211932"/>
                <a:gd name="connsiteX16" fmla="*/ 381000 w 800100"/>
                <a:gd name="connsiteY16" fmla="*/ 116682 h 211932"/>
                <a:gd name="connsiteX17" fmla="*/ 361950 w 800100"/>
                <a:gd name="connsiteY17" fmla="*/ 116682 h 211932"/>
                <a:gd name="connsiteX18" fmla="*/ 361950 w 800100"/>
                <a:gd name="connsiteY18" fmla="*/ 104775 h 211932"/>
                <a:gd name="connsiteX19" fmla="*/ 340519 w 800100"/>
                <a:gd name="connsiteY19" fmla="*/ 104775 h 211932"/>
                <a:gd name="connsiteX20" fmla="*/ 340519 w 800100"/>
                <a:gd name="connsiteY20" fmla="*/ 83344 h 211932"/>
                <a:gd name="connsiteX21" fmla="*/ 235744 w 800100"/>
                <a:gd name="connsiteY21" fmla="*/ 83344 h 211932"/>
                <a:gd name="connsiteX22" fmla="*/ 235744 w 800100"/>
                <a:gd name="connsiteY22" fmla="*/ 76200 h 211932"/>
                <a:gd name="connsiteX23" fmla="*/ 202407 w 800100"/>
                <a:gd name="connsiteY23" fmla="*/ 76200 h 211932"/>
                <a:gd name="connsiteX24" fmla="*/ 202407 w 800100"/>
                <a:gd name="connsiteY24" fmla="*/ 69057 h 211932"/>
                <a:gd name="connsiteX25" fmla="*/ 152400 w 800100"/>
                <a:gd name="connsiteY25" fmla="*/ 69057 h 211932"/>
                <a:gd name="connsiteX26" fmla="*/ 152400 w 800100"/>
                <a:gd name="connsiteY26" fmla="*/ 54769 h 211932"/>
                <a:gd name="connsiteX27" fmla="*/ 100013 w 800100"/>
                <a:gd name="connsiteY27" fmla="*/ 54769 h 211932"/>
                <a:gd name="connsiteX28" fmla="*/ 100013 w 800100"/>
                <a:gd name="connsiteY28" fmla="*/ 42863 h 211932"/>
                <a:gd name="connsiteX29" fmla="*/ 85725 w 800100"/>
                <a:gd name="connsiteY29" fmla="*/ 42863 h 211932"/>
                <a:gd name="connsiteX30" fmla="*/ 85725 w 800100"/>
                <a:gd name="connsiteY30" fmla="*/ 33338 h 211932"/>
                <a:gd name="connsiteX31" fmla="*/ 69057 w 800100"/>
                <a:gd name="connsiteY31" fmla="*/ 33338 h 211932"/>
                <a:gd name="connsiteX32" fmla="*/ 69057 w 800100"/>
                <a:gd name="connsiteY32" fmla="*/ 19050 h 211932"/>
                <a:gd name="connsiteX33" fmla="*/ 47625 w 800100"/>
                <a:gd name="connsiteY33" fmla="*/ 19050 h 211932"/>
                <a:gd name="connsiteX34" fmla="*/ 47625 w 800100"/>
                <a:gd name="connsiteY34" fmla="*/ 9525 h 211932"/>
                <a:gd name="connsiteX35" fmla="*/ 16669 w 800100"/>
                <a:gd name="connsiteY35" fmla="*/ 9525 h 211932"/>
                <a:gd name="connsiteX36" fmla="*/ 16669 w 800100"/>
                <a:gd name="connsiteY36" fmla="*/ 0 h 211932"/>
                <a:gd name="connsiteX37" fmla="*/ 0 w 800100"/>
                <a:gd name="connsiteY37" fmla="*/ 0 h 21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00100" h="211932">
                  <a:moveTo>
                    <a:pt x="800100" y="211932"/>
                  </a:moveTo>
                  <a:lnTo>
                    <a:pt x="747713" y="211932"/>
                  </a:lnTo>
                  <a:lnTo>
                    <a:pt x="747713" y="192882"/>
                  </a:lnTo>
                  <a:lnTo>
                    <a:pt x="700088" y="192882"/>
                  </a:lnTo>
                  <a:lnTo>
                    <a:pt x="700088" y="185738"/>
                  </a:lnTo>
                  <a:lnTo>
                    <a:pt x="661988" y="185738"/>
                  </a:lnTo>
                  <a:lnTo>
                    <a:pt x="661988" y="176213"/>
                  </a:lnTo>
                  <a:lnTo>
                    <a:pt x="604838" y="176213"/>
                  </a:lnTo>
                  <a:lnTo>
                    <a:pt x="604838" y="161925"/>
                  </a:lnTo>
                  <a:lnTo>
                    <a:pt x="573882" y="161925"/>
                  </a:lnTo>
                  <a:lnTo>
                    <a:pt x="573882" y="154782"/>
                  </a:lnTo>
                  <a:lnTo>
                    <a:pt x="552450" y="154782"/>
                  </a:lnTo>
                  <a:lnTo>
                    <a:pt x="552450" y="142875"/>
                  </a:lnTo>
                  <a:lnTo>
                    <a:pt x="400050" y="142875"/>
                  </a:lnTo>
                  <a:lnTo>
                    <a:pt x="400050" y="128588"/>
                  </a:lnTo>
                  <a:lnTo>
                    <a:pt x="381000" y="128588"/>
                  </a:lnTo>
                  <a:lnTo>
                    <a:pt x="381000" y="116682"/>
                  </a:lnTo>
                  <a:lnTo>
                    <a:pt x="361950" y="116682"/>
                  </a:lnTo>
                  <a:lnTo>
                    <a:pt x="361950" y="104775"/>
                  </a:lnTo>
                  <a:lnTo>
                    <a:pt x="340519" y="104775"/>
                  </a:lnTo>
                  <a:lnTo>
                    <a:pt x="340519" y="83344"/>
                  </a:lnTo>
                  <a:lnTo>
                    <a:pt x="235744" y="83344"/>
                  </a:lnTo>
                  <a:lnTo>
                    <a:pt x="235744" y="76200"/>
                  </a:lnTo>
                  <a:lnTo>
                    <a:pt x="202407" y="76200"/>
                  </a:lnTo>
                  <a:lnTo>
                    <a:pt x="202407" y="69057"/>
                  </a:lnTo>
                  <a:lnTo>
                    <a:pt x="152400" y="69057"/>
                  </a:lnTo>
                  <a:lnTo>
                    <a:pt x="152400" y="54769"/>
                  </a:lnTo>
                  <a:lnTo>
                    <a:pt x="100013" y="54769"/>
                  </a:lnTo>
                  <a:lnTo>
                    <a:pt x="100013" y="42863"/>
                  </a:lnTo>
                  <a:lnTo>
                    <a:pt x="85725" y="42863"/>
                  </a:lnTo>
                  <a:lnTo>
                    <a:pt x="85725" y="33338"/>
                  </a:lnTo>
                  <a:lnTo>
                    <a:pt x="69057" y="33338"/>
                  </a:lnTo>
                  <a:lnTo>
                    <a:pt x="69057" y="19050"/>
                  </a:lnTo>
                  <a:lnTo>
                    <a:pt x="47625" y="19050"/>
                  </a:lnTo>
                  <a:lnTo>
                    <a:pt x="47625" y="9525"/>
                  </a:lnTo>
                  <a:lnTo>
                    <a:pt x="16669" y="9525"/>
                  </a:lnTo>
                  <a:lnTo>
                    <a:pt x="16669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A9013C9-6065-4BC2-AEE1-9390F3D01281}"/>
                </a:ext>
              </a:extLst>
            </p:cNvPr>
            <p:cNvSpPr/>
            <p:nvPr/>
          </p:nvSpPr>
          <p:spPr bwMode="auto">
            <a:xfrm>
              <a:off x="1478756" y="1945481"/>
              <a:ext cx="2326482" cy="614363"/>
            </a:xfrm>
            <a:custGeom>
              <a:avLst/>
              <a:gdLst>
                <a:gd name="connsiteX0" fmla="*/ 2226469 w 2226469"/>
                <a:gd name="connsiteY0" fmla="*/ 614363 h 614363"/>
                <a:gd name="connsiteX1" fmla="*/ 2171700 w 2226469"/>
                <a:gd name="connsiteY1" fmla="*/ 614363 h 614363"/>
                <a:gd name="connsiteX2" fmla="*/ 2171700 w 2226469"/>
                <a:gd name="connsiteY2" fmla="*/ 592932 h 614363"/>
                <a:gd name="connsiteX3" fmla="*/ 2135981 w 2226469"/>
                <a:gd name="connsiteY3" fmla="*/ 592932 h 614363"/>
                <a:gd name="connsiteX4" fmla="*/ 2135981 w 2226469"/>
                <a:gd name="connsiteY4" fmla="*/ 585788 h 614363"/>
                <a:gd name="connsiteX5" fmla="*/ 2105025 w 2226469"/>
                <a:gd name="connsiteY5" fmla="*/ 585788 h 614363"/>
                <a:gd name="connsiteX6" fmla="*/ 2105025 w 2226469"/>
                <a:gd name="connsiteY6" fmla="*/ 576263 h 614363"/>
                <a:gd name="connsiteX7" fmla="*/ 2074069 w 2226469"/>
                <a:gd name="connsiteY7" fmla="*/ 576263 h 614363"/>
                <a:gd name="connsiteX8" fmla="*/ 2074069 w 2226469"/>
                <a:gd name="connsiteY8" fmla="*/ 569119 h 614363"/>
                <a:gd name="connsiteX9" fmla="*/ 2035969 w 2226469"/>
                <a:gd name="connsiteY9" fmla="*/ 569119 h 614363"/>
                <a:gd name="connsiteX10" fmla="*/ 2035969 w 2226469"/>
                <a:gd name="connsiteY10" fmla="*/ 557213 h 614363"/>
                <a:gd name="connsiteX11" fmla="*/ 1978819 w 2226469"/>
                <a:gd name="connsiteY11" fmla="*/ 557213 h 614363"/>
                <a:gd name="connsiteX12" fmla="*/ 1978819 w 2226469"/>
                <a:gd name="connsiteY12" fmla="*/ 545307 h 614363"/>
                <a:gd name="connsiteX13" fmla="*/ 1969294 w 2226469"/>
                <a:gd name="connsiteY13" fmla="*/ 545307 h 614363"/>
                <a:gd name="connsiteX14" fmla="*/ 1969294 w 2226469"/>
                <a:gd name="connsiteY14" fmla="*/ 526257 h 614363"/>
                <a:gd name="connsiteX15" fmla="*/ 1947862 w 2226469"/>
                <a:gd name="connsiteY15" fmla="*/ 526257 h 614363"/>
                <a:gd name="connsiteX16" fmla="*/ 1947862 w 2226469"/>
                <a:gd name="connsiteY16" fmla="*/ 516732 h 614363"/>
                <a:gd name="connsiteX17" fmla="*/ 1921669 w 2226469"/>
                <a:gd name="connsiteY17" fmla="*/ 516732 h 614363"/>
                <a:gd name="connsiteX18" fmla="*/ 1921669 w 2226469"/>
                <a:gd name="connsiteY18" fmla="*/ 507207 h 614363"/>
                <a:gd name="connsiteX19" fmla="*/ 1888331 w 2226469"/>
                <a:gd name="connsiteY19" fmla="*/ 507207 h 614363"/>
                <a:gd name="connsiteX20" fmla="*/ 1888331 w 2226469"/>
                <a:gd name="connsiteY20" fmla="*/ 500063 h 614363"/>
                <a:gd name="connsiteX21" fmla="*/ 1845469 w 2226469"/>
                <a:gd name="connsiteY21" fmla="*/ 500063 h 614363"/>
                <a:gd name="connsiteX22" fmla="*/ 1845469 w 2226469"/>
                <a:gd name="connsiteY22" fmla="*/ 488157 h 614363"/>
                <a:gd name="connsiteX23" fmla="*/ 1812131 w 2226469"/>
                <a:gd name="connsiteY23" fmla="*/ 488157 h 614363"/>
                <a:gd name="connsiteX24" fmla="*/ 1812131 w 2226469"/>
                <a:gd name="connsiteY24" fmla="*/ 478632 h 614363"/>
                <a:gd name="connsiteX25" fmla="*/ 1771650 w 2226469"/>
                <a:gd name="connsiteY25" fmla="*/ 478632 h 614363"/>
                <a:gd name="connsiteX26" fmla="*/ 1771650 w 2226469"/>
                <a:gd name="connsiteY26" fmla="*/ 471488 h 614363"/>
                <a:gd name="connsiteX27" fmla="*/ 1743075 w 2226469"/>
                <a:gd name="connsiteY27" fmla="*/ 471488 h 614363"/>
                <a:gd name="connsiteX28" fmla="*/ 1743075 w 2226469"/>
                <a:gd name="connsiteY28" fmla="*/ 457200 h 614363"/>
                <a:gd name="connsiteX29" fmla="*/ 1700212 w 2226469"/>
                <a:gd name="connsiteY29" fmla="*/ 457200 h 614363"/>
                <a:gd name="connsiteX30" fmla="*/ 1700212 w 2226469"/>
                <a:gd name="connsiteY30" fmla="*/ 440532 h 614363"/>
                <a:gd name="connsiteX31" fmla="*/ 1633537 w 2226469"/>
                <a:gd name="connsiteY31" fmla="*/ 440532 h 614363"/>
                <a:gd name="connsiteX32" fmla="*/ 1633537 w 2226469"/>
                <a:gd name="connsiteY32" fmla="*/ 435769 h 614363"/>
                <a:gd name="connsiteX33" fmla="*/ 1621631 w 2226469"/>
                <a:gd name="connsiteY33" fmla="*/ 435769 h 614363"/>
                <a:gd name="connsiteX34" fmla="*/ 1621631 w 2226469"/>
                <a:gd name="connsiteY34" fmla="*/ 421482 h 614363"/>
                <a:gd name="connsiteX35" fmla="*/ 1585912 w 2226469"/>
                <a:gd name="connsiteY35" fmla="*/ 421482 h 614363"/>
                <a:gd name="connsiteX36" fmla="*/ 1585912 w 2226469"/>
                <a:gd name="connsiteY36" fmla="*/ 414338 h 614363"/>
                <a:gd name="connsiteX37" fmla="*/ 1557337 w 2226469"/>
                <a:gd name="connsiteY37" fmla="*/ 414338 h 614363"/>
                <a:gd name="connsiteX38" fmla="*/ 1557337 w 2226469"/>
                <a:gd name="connsiteY38" fmla="*/ 409575 h 614363"/>
                <a:gd name="connsiteX39" fmla="*/ 1540669 w 2226469"/>
                <a:gd name="connsiteY39" fmla="*/ 409575 h 614363"/>
                <a:gd name="connsiteX40" fmla="*/ 1535906 w 2226469"/>
                <a:gd name="connsiteY40" fmla="*/ 404812 h 614363"/>
                <a:gd name="connsiteX41" fmla="*/ 1514475 w 2226469"/>
                <a:gd name="connsiteY41" fmla="*/ 404812 h 614363"/>
                <a:gd name="connsiteX42" fmla="*/ 1514475 w 2226469"/>
                <a:gd name="connsiteY42" fmla="*/ 397669 h 614363"/>
                <a:gd name="connsiteX43" fmla="*/ 1488281 w 2226469"/>
                <a:gd name="connsiteY43" fmla="*/ 397669 h 614363"/>
                <a:gd name="connsiteX44" fmla="*/ 1488281 w 2226469"/>
                <a:gd name="connsiteY44" fmla="*/ 388144 h 614363"/>
                <a:gd name="connsiteX45" fmla="*/ 1464469 w 2226469"/>
                <a:gd name="connsiteY45" fmla="*/ 388144 h 614363"/>
                <a:gd name="connsiteX46" fmla="*/ 1464469 w 2226469"/>
                <a:gd name="connsiteY46" fmla="*/ 373857 h 614363"/>
                <a:gd name="connsiteX47" fmla="*/ 1397794 w 2226469"/>
                <a:gd name="connsiteY47" fmla="*/ 373857 h 614363"/>
                <a:gd name="connsiteX48" fmla="*/ 1397794 w 2226469"/>
                <a:gd name="connsiteY48" fmla="*/ 364332 h 614363"/>
                <a:gd name="connsiteX49" fmla="*/ 1371600 w 2226469"/>
                <a:gd name="connsiteY49" fmla="*/ 364332 h 614363"/>
                <a:gd name="connsiteX50" fmla="*/ 1371600 w 2226469"/>
                <a:gd name="connsiteY50" fmla="*/ 352425 h 614363"/>
                <a:gd name="connsiteX51" fmla="*/ 1350169 w 2226469"/>
                <a:gd name="connsiteY51" fmla="*/ 352425 h 614363"/>
                <a:gd name="connsiteX52" fmla="*/ 1350169 w 2226469"/>
                <a:gd name="connsiteY52" fmla="*/ 335757 h 614363"/>
                <a:gd name="connsiteX53" fmla="*/ 1302544 w 2226469"/>
                <a:gd name="connsiteY53" fmla="*/ 335757 h 614363"/>
                <a:gd name="connsiteX54" fmla="*/ 1302544 w 2226469"/>
                <a:gd name="connsiteY54" fmla="*/ 328613 h 614363"/>
                <a:gd name="connsiteX55" fmla="*/ 1257300 w 2226469"/>
                <a:gd name="connsiteY55" fmla="*/ 328613 h 614363"/>
                <a:gd name="connsiteX56" fmla="*/ 1257300 w 2226469"/>
                <a:gd name="connsiteY56" fmla="*/ 314325 h 614363"/>
                <a:gd name="connsiteX57" fmla="*/ 1240631 w 2226469"/>
                <a:gd name="connsiteY57" fmla="*/ 314325 h 614363"/>
                <a:gd name="connsiteX58" fmla="*/ 1240631 w 2226469"/>
                <a:gd name="connsiteY58" fmla="*/ 295275 h 614363"/>
                <a:gd name="connsiteX59" fmla="*/ 1219200 w 2226469"/>
                <a:gd name="connsiteY59" fmla="*/ 295275 h 614363"/>
                <a:gd name="connsiteX60" fmla="*/ 1219200 w 2226469"/>
                <a:gd name="connsiteY60" fmla="*/ 280988 h 614363"/>
                <a:gd name="connsiteX61" fmla="*/ 1173956 w 2226469"/>
                <a:gd name="connsiteY61" fmla="*/ 280988 h 614363"/>
                <a:gd name="connsiteX62" fmla="*/ 1173956 w 2226469"/>
                <a:gd name="connsiteY62" fmla="*/ 276225 h 614363"/>
                <a:gd name="connsiteX63" fmla="*/ 1154906 w 2226469"/>
                <a:gd name="connsiteY63" fmla="*/ 276225 h 614363"/>
                <a:gd name="connsiteX64" fmla="*/ 1154906 w 2226469"/>
                <a:gd name="connsiteY64" fmla="*/ 264319 h 614363"/>
                <a:gd name="connsiteX65" fmla="*/ 1133475 w 2226469"/>
                <a:gd name="connsiteY65" fmla="*/ 264319 h 614363"/>
                <a:gd name="connsiteX66" fmla="*/ 1133475 w 2226469"/>
                <a:gd name="connsiteY66" fmla="*/ 259557 h 614363"/>
                <a:gd name="connsiteX67" fmla="*/ 1104900 w 2226469"/>
                <a:gd name="connsiteY67" fmla="*/ 259557 h 614363"/>
                <a:gd name="connsiteX68" fmla="*/ 1104900 w 2226469"/>
                <a:gd name="connsiteY68" fmla="*/ 247650 h 614363"/>
                <a:gd name="connsiteX69" fmla="*/ 1073944 w 2226469"/>
                <a:gd name="connsiteY69" fmla="*/ 247650 h 614363"/>
                <a:gd name="connsiteX70" fmla="*/ 1073944 w 2226469"/>
                <a:gd name="connsiteY70" fmla="*/ 240507 h 614363"/>
                <a:gd name="connsiteX71" fmla="*/ 1038225 w 2226469"/>
                <a:gd name="connsiteY71" fmla="*/ 240507 h 614363"/>
                <a:gd name="connsiteX72" fmla="*/ 1038225 w 2226469"/>
                <a:gd name="connsiteY72" fmla="*/ 228600 h 614363"/>
                <a:gd name="connsiteX73" fmla="*/ 1021556 w 2226469"/>
                <a:gd name="connsiteY73" fmla="*/ 228600 h 614363"/>
                <a:gd name="connsiteX74" fmla="*/ 1021556 w 2226469"/>
                <a:gd name="connsiteY74" fmla="*/ 216694 h 614363"/>
                <a:gd name="connsiteX75" fmla="*/ 990600 w 2226469"/>
                <a:gd name="connsiteY75" fmla="*/ 216694 h 614363"/>
                <a:gd name="connsiteX76" fmla="*/ 983456 w 2226469"/>
                <a:gd name="connsiteY76" fmla="*/ 209550 h 614363"/>
                <a:gd name="connsiteX77" fmla="*/ 962025 w 2226469"/>
                <a:gd name="connsiteY77" fmla="*/ 209550 h 614363"/>
                <a:gd name="connsiteX78" fmla="*/ 962025 w 2226469"/>
                <a:gd name="connsiteY78" fmla="*/ 197644 h 614363"/>
                <a:gd name="connsiteX79" fmla="*/ 926306 w 2226469"/>
                <a:gd name="connsiteY79" fmla="*/ 197644 h 614363"/>
                <a:gd name="connsiteX80" fmla="*/ 926306 w 2226469"/>
                <a:gd name="connsiteY80" fmla="*/ 180975 h 614363"/>
                <a:gd name="connsiteX81" fmla="*/ 912019 w 2226469"/>
                <a:gd name="connsiteY81" fmla="*/ 180975 h 614363"/>
                <a:gd name="connsiteX82" fmla="*/ 912019 w 2226469"/>
                <a:gd name="connsiteY82" fmla="*/ 166688 h 614363"/>
                <a:gd name="connsiteX83" fmla="*/ 869156 w 2226469"/>
                <a:gd name="connsiteY83" fmla="*/ 166688 h 614363"/>
                <a:gd name="connsiteX84" fmla="*/ 869156 w 2226469"/>
                <a:gd name="connsiteY84" fmla="*/ 150019 h 614363"/>
                <a:gd name="connsiteX85" fmla="*/ 804862 w 2226469"/>
                <a:gd name="connsiteY85" fmla="*/ 150019 h 614363"/>
                <a:gd name="connsiteX86" fmla="*/ 804862 w 2226469"/>
                <a:gd name="connsiteY86" fmla="*/ 142875 h 614363"/>
                <a:gd name="connsiteX87" fmla="*/ 776287 w 2226469"/>
                <a:gd name="connsiteY87" fmla="*/ 142875 h 614363"/>
                <a:gd name="connsiteX88" fmla="*/ 776287 w 2226469"/>
                <a:gd name="connsiteY88" fmla="*/ 123825 h 614363"/>
                <a:gd name="connsiteX89" fmla="*/ 716756 w 2226469"/>
                <a:gd name="connsiteY89" fmla="*/ 123825 h 614363"/>
                <a:gd name="connsiteX90" fmla="*/ 716756 w 2226469"/>
                <a:gd name="connsiteY90" fmla="*/ 119063 h 614363"/>
                <a:gd name="connsiteX91" fmla="*/ 676275 w 2226469"/>
                <a:gd name="connsiteY91" fmla="*/ 119063 h 614363"/>
                <a:gd name="connsiteX92" fmla="*/ 676275 w 2226469"/>
                <a:gd name="connsiteY92" fmla="*/ 111919 h 614363"/>
                <a:gd name="connsiteX93" fmla="*/ 666750 w 2226469"/>
                <a:gd name="connsiteY93" fmla="*/ 111919 h 614363"/>
                <a:gd name="connsiteX94" fmla="*/ 666750 w 2226469"/>
                <a:gd name="connsiteY94" fmla="*/ 95250 h 614363"/>
                <a:gd name="connsiteX95" fmla="*/ 588169 w 2226469"/>
                <a:gd name="connsiteY95" fmla="*/ 95250 h 614363"/>
                <a:gd name="connsiteX96" fmla="*/ 588169 w 2226469"/>
                <a:gd name="connsiteY96" fmla="*/ 88107 h 614363"/>
                <a:gd name="connsiteX97" fmla="*/ 566737 w 2226469"/>
                <a:gd name="connsiteY97" fmla="*/ 88107 h 614363"/>
                <a:gd name="connsiteX98" fmla="*/ 566737 w 2226469"/>
                <a:gd name="connsiteY98" fmla="*/ 78582 h 614363"/>
                <a:gd name="connsiteX99" fmla="*/ 519112 w 2226469"/>
                <a:gd name="connsiteY99" fmla="*/ 78582 h 614363"/>
                <a:gd name="connsiteX100" fmla="*/ 519112 w 2226469"/>
                <a:gd name="connsiteY100" fmla="*/ 64294 h 614363"/>
                <a:gd name="connsiteX101" fmla="*/ 383381 w 2226469"/>
                <a:gd name="connsiteY101" fmla="*/ 64294 h 614363"/>
                <a:gd name="connsiteX102" fmla="*/ 381000 w 2226469"/>
                <a:gd name="connsiteY102" fmla="*/ 61913 h 614363"/>
                <a:gd name="connsiteX103" fmla="*/ 357187 w 2226469"/>
                <a:gd name="connsiteY103" fmla="*/ 61913 h 614363"/>
                <a:gd name="connsiteX104" fmla="*/ 357187 w 2226469"/>
                <a:gd name="connsiteY104" fmla="*/ 50007 h 614363"/>
                <a:gd name="connsiteX105" fmla="*/ 333375 w 2226469"/>
                <a:gd name="connsiteY105" fmla="*/ 50007 h 614363"/>
                <a:gd name="connsiteX106" fmla="*/ 333375 w 2226469"/>
                <a:gd name="connsiteY106" fmla="*/ 40482 h 614363"/>
                <a:gd name="connsiteX107" fmla="*/ 264319 w 2226469"/>
                <a:gd name="connsiteY107" fmla="*/ 40482 h 614363"/>
                <a:gd name="connsiteX108" fmla="*/ 259556 w 2226469"/>
                <a:gd name="connsiteY108" fmla="*/ 35719 h 614363"/>
                <a:gd name="connsiteX109" fmla="*/ 228600 w 2226469"/>
                <a:gd name="connsiteY109" fmla="*/ 35719 h 614363"/>
                <a:gd name="connsiteX110" fmla="*/ 228600 w 2226469"/>
                <a:gd name="connsiteY110" fmla="*/ 19050 h 614363"/>
                <a:gd name="connsiteX111" fmla="*/ 147637 w 2226469"/>
                <a:gd name="connsiteY111" fmla="*/ 19050 h 614363"/>
                <a:gd name="connsiteX112" fmla="*/ 142875 w 2226469"/>
                <a:gd name="connsiteY112" fmla="*/ 14288 h 614363"/>
                <a:gd name="connsiteX113" fmla="*/ 107156 w 2226469"/>
                <a:gd name="connsiteY113" fmla="*/ 14288 h 614363"/>
                <a:gd name="connsiteX114" fmla="*/ 107156 w 2226469"/>
                <a:gd name="connsiteY114" fmla="*/ 0 h 614363"/>
                <a:gd name="connsiteX115" fmla="*/ 0 w 2226469"/>
                <a:gd name="connsiteY115" fmla="*/ 2382 h 614363"/>
                <a:gd name="connsiteX0" fmla="*/ 2326482 w 2326482"/>
                <a:gd name="connsiteY0" fmla="*/ 614363 h 614363"/>
                <a:gd name="connsiteX1" fmla="*/ 2271713 w 2326482"/>
                <a:gd name="connsiteY1" fmla="*/ 614363 h 614363"/>
                <a:gd name="connsiteX2" fmla="*/ 2271713 w 2326482"/>
                <a:gd name="connsiteY2" fmla="*/ 592932 h 614363"/>
                <a:gd name="connsiteX3" fmla="*/ 2235994 w 2326482"/>
                <a:gd name="connsiteY3" fmla="*/ 592932 h 614363"/>
                <a:gd name="connsiteX4" fmla="*/ 2235994 w 2326482"/>
                <a:gd name="connsiteY4" fmla="*/ 585788 h 614363"/>
                <a:gd name="connsiteX5" fmla="*/ 2205038 w 2326482"/>
                <a:gd name="connsiteY5" fmla="*/ 585788 h 614363"/>
                <a:gd name="connsiteX6" fmla="*/ 2205038 w 2326482"/>
                <a:gd name="connsiteY6" fmla="*/ 576263 h 614363"/>
                <a:gd name="connsiteX7" fmla="*/ 2174082 w 2326482"/>
                <a:gd name="connsiteY7" fmla="*/ 576263 h 614363"/>
                <a:gd name="connsiteX8" fmla="*/ 2174082 w 2326482"/>
                <a:gd name="connsiteY8" fmla="*/ 569119 h 614363"/>
                <a:gd name="connsiteX9" fmla="*/ 2135982 w 2326482"/>
                <a:gd name="connsiteY9" fmla="*/ 569119 h 614363"/>
                <a:gd name="connsiteX10" fmla="*/ 2135982 w 2326482"/>
                <a:gd name="connsiteY10" fmla="*/ 557213 h 614363"/>
                <a:gd name="connsiteX11" fmla="*/ 2078832 w 2326482"/>
                <a:gd name="connsiteY11" fmla="*/ 557213 h 614363"/>
                <a:gd name="connsiteX12" fmla="*/ 2078832 w 2326482"/>
                <a:gd name="connsiteY12" fmla="*/ 545307 h 614363"/>
                <a:gd name="connsiteX13" fmla="*/ 2069307 w 2326482"/>
                <a:gd name="connsiteY13" fmla="*/ 545307 h 614363"/>
                <a:gd name="connsiteX14" fmla="*/ 2069307 w 2326482"/>
                <a:gd name="connsiteY14" fmla="*/ 526257 h 614363"/>
                <a:gd name="connsiteX15" fmla="*/ 2047875 w 2326482"/>
                <a:gd name="connsiteY15" fmla="*/ 526257 h 614363"/>
                <a:gd name="connsiteX16" fmla="*/ 2047875 w 2326482"/>
                <a:gd name="connsiteY16" fmla="*/ 516732 h 614363"/>
                <a:gd name="connsiteX17" fmla="*/ 2021682 w 2326482"/>
                <a:gd name="connsiteY17" fmla="*/ 516732 h 614363"/>
                <a:gd name="connsiteX18" fmla="*/ 2021682 w 2326482"/>
                <a:gd name="connsiteY18" fmla="*/ 507207 h 614363"/>
                <a:gd name="connsiteX19" fmla="*/ 1988344 w 2326482"/>
                <a:gd name="connsiteY19" fmla="*/ 507207 h 614363"/>
                <a:gd name="connsiteX20" fmla="*/ 1988344 w 2326482"/>
                <a:gd name="connsiteY20" fmla="*/ 500063 h 614363"/>
                <a:gd name="connsiteX21" fmla="*/ 1945482 w 2326482"/>
                <a:gd name="connsiteY21" fmla="*/ 500063 h 614363"/>
                <a:gd name="connsiteX22" fmla="*/ 1945482 w 2326482"/>
                <a:gd name="connsiteY22" fmla="*/ 488157 h 614363"/>
                <a:gd name="connsiteX23" fmla="*/ 1912144 w 2326482"/>
                <a:gd name="connsiteY23" fmla="*/ 488157 h 614363"/>
                <a:gd name="connsiteX24" fmla="*/ 1912144 w 2326482"/>
                <a:gd name="connsiteY24" fmla="*/ 478632 h 614363"/>
                <a:gd name="connsiteX25" fmla="*/ 1871663 w 2326482"/>
                <a:gd name="connsiteY25" fmla="*/ 478632 h 614363"/>
                <a:gd name="connsiteX26" fmla="*/ 1871663 w 2326482"/>
                <a:gd name="connsiteY26" fmla="*/ 471488 h 614363"/>
                <a:gd name="connsiteX27" fmla="*/ 1843088 w 2326482"/>
                <a:gd name="connsiteY27" fmla="*/ 471488 h 614363"/>
                <a:gd name="connsiteX28" fmla="*/ 1843088 w 2326482"/>
                <a:gd name="connsiteY28" fmla="*/ 457200 h 614363"/>
                <a:gd name="connsiteX29" fmla="*/ 1800225 w 2326482"/>
                <a:gd name="connsiteY29" fmla="*/ 457200 h 614363"/>
                <a:gd name="connsiteX30" fmla="*/ 1800225 w 2326482"/>
                <a:gd name="connsiteY30" fmla="*/ 440532 h 614363"/>
                <a:gd name="connsiteX31" fmla="*/ 1733550 w 2326482"/>
                <a:gd name="connsiteY31" fmla="*/ 440532 h 614363"/>
                <a:gd name="connsiteX32" fmla="*/ 1733550 w 2326482"/>
                <a:gd name="connsiteY32" fmla="*/ 435769 h 614363"/>
                <a:gd name="connsiteX33" fmla="*/ 1721644 w 2326482"/>
                <a:gd name="connsiteY33" fmla="*/ 435769 h 614363"/>
                <a:gd name="connsiteX34" fmla="*/ 1721644 w 2326482"/>
                <a:gd name="connsiteY34" fmla="*/ 421482 h 614363"/>
                <a:gd name="connsiteX35" fmla="*/ 1685925 w 2326482"/>
                <a:gd name="connsiteY35" fmla="*/ 421482 h 614363"/>
                <a:gd name="connsiteX36" fmla="*/ 1685925 w 2326482"/>
                <a:gd name="connsiteY36" fmla="*/ 414338 h 614363"/>
                <a:gd name="connsiteX37" fmla="*/ 1657350 w 2326482"/>
                <a:gd name="connsiteY37" fmla="*/ 414338 h 614363"/>
                <a:gd name="connsiteX38" fmla="*/ 1657350 w 2326482"/>
                <a:gd name="connsiteY38" fmla="*/ 409575 h 614363"/>
                <a:gd name="connsiteX39" fmla="*/ 1640682 w 2326482"/>
                <a:gd name="connsiteY39" fmla="*/ 409575 h 614363"/>
                <a:gd name="connsiteX40" fmla="*/ 1635919 w 2326482"/>
                <a:gd name="connsiteY40" fmla="*/ 404812 h 614363"/>
                <a:gd name="connsiteX41" fmla="*/ 1614488 w 2326482"/>
                <a:gd name="connsiteY41" fmla="*/ 404812 h 614363"/>
                <a:gd name="connsiteX42" fmla="*/ 1614488 w 2326482"/>
                <a:gd name="connsiteY42" fmla="*/ 397669 h 614363"/>
                <a:gd name="connsiteX43" fmla="*/ 1588294 w 2326482"/>
                <a:gd name="connsiteY43" fmla="*/ 397669 h 614363"/>
                <a:gd name="connsiteX44" fmla="*/ 1588294 w 2326482"/>
                <a:gd name="connsiteY44" fmla="*/ 388144 h 614363"/>
                <a:gd name="connsiteX45" fmla="*/ 1564482 w 2326482"/>
                <a:gd name="connsiteY45" fmla="*/ 388144 h 614363"/>
                <a:gd name="connsiteX46" fmla="*/ 1564482 w 2326482"/>
                <a:gd name="connsiteY46" fmla="*/ 373857 h 614363"/>
                <a:gd name="connsiteX47" fmla="*/ 1497807 w 2326482"/>
                <a:gd name="connsiteY47" fmla="*/ 373857 h 614363"/>
                <a:gd name="connsiteX48" fmla="*/ 1497807 w 2326482"/>
                <a:gd name="connsiteY48" fmla="*/ 364332 h 614363"/>
                <a:gd name="connsiteX49" fmla="*/ 1471613 w 2326482"/>
                <a:gd name="connsiteY49" fmla="*/ 364332 h 614363"/>
                <a:gd name="connsiteX50" fmla="*/ 1471613 w 2326482"/>
                <a:gd name="connsiteY50" fmla="*/ 352425 h 614363"/>
                <a:gd name="connsiteX51" fmla="*/ 1450182 w 2326482"/>
                <a:gd name="connsiteY51" fmla="*/ 352425 h 614363"/>
                <a:gd name="connsiteX52" fmla="*/ 1450182 w 2326482"/>
                <a:gd name="connsiteY52" fmla="*/ 335757 h 614363"/>
                <a:gd name="connsiteX53" fmla="*/ 1402557 w 2326482"/>
                <a:gd name="connsiteY53" fmla="*/ 335757 h 614363"/>
                <a:gd name="connsiteX54" fmla="*/ 1402557 w 2326482"/>
                <a:gd name="connsiteY54" fmla="*/ 328613 h 614363"/>
                <a:gd name="connsiteX55" fmla="*/ 1357313 w 2326482"/>
                <a:gd name="connsiteY55" fmla="*/ 328613 h 614363"/>
                <a:gd name="connsiteX56" fmla="*/ 1357313 w 2326482"/>
                <a:gd name="connsiteY56" fmla="*/ 314325 h 614363"/>
                <a:gd name="connsiteX57" fmla="*/ 1340644 w 2326482"/>
                <a:gd name="connsiteY57" fmla="*/ 314325 h 614363"/>
                <a:gd name="connsiteX58" fmla="*/ 1340644 w 2326482"/>
                <a:gd name="connsiteY58" fmla="*/ 295275 h 614363"/>
                <a:gd name="connsiteX59" fmla="*/ 1319213 w 2326482"/>
                <a:gd name="connsiteY59" fmla="*/ 295275 h 614363"/>
                <a:gd name="connsiteX60" fmla="*/ 1319213 w 2326482"/>
                <a:gd name="connsiteY60" fmla="*/ 280988 h 614363"/>
                <a:gd name="connsiteX61" fmla="*/ 1273969 w 2326482"/>
                <a:gd name="connsiteY61" fmla="*/ 280988 h 614363"/>
                <a:gd name="connsiteX62" fmla="*/ 1273969 w 2326482"/>
                <a:gd name="connsiteY62" fmla="*/ 276225 h 614363"/>
                <a:gd name="connsiteX63" fmla="*/ 1254919 w 2326482"/>
                <a:gd name="connsiteY63" fmla="*/ 276225 h 614363"/>
                <a:gd name="connsiteX64" fmla="*/ 1254919 w 2326482"/>
                <a:gd name="connsiteY64" fmla="*/ 264319 h 614363"/>
                <a:gd name="connsiteX65" fmla="*/ 1233488 w 2326482"/>
                <a:gd name="connsiteY65" fmla="*/ 264319 h 614363"/>
                <a:gd name="connsiteX66" fmla="*/ 1233488 w 2326482"/>
                <a:gd name="connsiteY66" fmla="*/ 259557 h 614363"/>
                <a:gd name="connsiteX67" fmla="*/ 1204913 w 2326482"/>
                <a:gd name="connsiteY67" fmla="*/ 259557 h 614363"/>
                <a:gd name="connsiteX68" fmla="*/ 1204913 w 2326482"/>
                <a:gd name="connsiteY68" fmla="*/ 247650 h 614363"/>
                <a:gd name="connsiteX69" fmla="*/ 1173957 w 2326482"/>
                <a:gd name="connsiteY69" fmla="*/ 247650 h 614363"/>
                <a:gd name="connsiteX70" fmla="*/ 1173957 w 2326482"/>
                <a:gd name="connsiteY70" fmla="*/ 240507 h 614363"/>
                <a:gd name="connsiteX71" fmla="*/ 1138238 w 2326482"/>
                <a:gd name="connsiteY71" fmla="*/ 240507 h 614363"/>
                <a:gd name="connsiteX72" fmla="*/ 1138238 w 2326482"/>
                <a:gd name="connsiteY72" fmla="*/ 228600 h 614363"/>
                <a:gd name="connsiteX73" fmla="*/ 1121569 w 2326482"/>
                <a:gd name="connsiteY73" fmla="*/ 228600 h 614363"/>
                <a:gd name="connsiteX74" fmla="*/ 1121569 w 2326482"/>
                <a:gd name="connsiteY74" fmla="*/ 216694 h 614363"/>
                <a:gd name="connsiteX75" fmla="*/ 1090613 w 2326482"/>
                <a:gd name="connsiteY75" fmla="*/ 216694 h 614363"/>
                <a:gd name="connsiteX76" fmla="*/ 1083469 w 2326482"/>
                <a:gd name="connsiteY76" fmla="*/ 209550 h 614363"/>
                <a:gd name="connsiteX77" fmla="*/ 1062038 w 2326482"/>
                <a:gd name="connsiteY77" fmla="*/ 209550 h 614363"/>
                <a:gd name="connsiteX78" fmla="*/ 1062038 w 2326482"/>
                <a:gd name="connsiteY78" fmla="*/ 197644 h 614363"/>
                <a:gd name="connsiteX79" fmla="*/ 1026319 w 2326482"/>
                <a:gd name="connsiteY79" fmla="*/ 197644 h 614363"/>
                <a:gd name="connsiteX80" fmla="*/ 1026319 w 2326482"/>
                <a:gd name="connsiteY80" fmla="*/ 180975 h 614363"/>
                <a:gd name="connsiteX81" fmla="*/ 1012032 w 2326482"/>
                <a:gd name="connsiteY81" fmla="*/ 180975 h 614363"/>
                <a:gd name="connsiteX82" fmla="*/ 1012032 w 2326482"/>
                <a:gd name="connsiteY82" fmla="*/ 166688 h 614363"/>
                <a:gd name="connsiteX83" fmla="*/ 969169 w 2326482"/>
                <a:gd name="connsiteY83" fmla="*/ 166688 h 614363"/>
                <a:gd name="connsiteX84" fmla="*/ 969169 w 2326482"/>
                <a:gd name="connsiteY84" fmla="*/ 150019 h 614363"/>
                <a:gd name="connsiteX85" fmla="*/ 904875 w 2326482"/>
                <a:gd name="connsiteY85" fmla="*/ 150019 h 614363"/>
                <a:gd name="connsiteX86" fmla="*/ 904875 w 2326482"/>
                <a:gd name="connsiteY86" fmla="*/ 142875 h 614363"/>
                <a:gd name="connsiteX87" fmla="*/ 876300 w 2326482"/>
                <a:gd name="connsiteY87" fmla="*/ 142875 h 614363"/>
                <a:gd name="connsiteX88" fmla="*/ 876300 w 2326482"/>
                <a:gd name="connsiteY88" fmla="*/ 123825 h 614363"/>
                <a:gd name="connsiteX89" fmla="*/ 816769 w 2326482"/>
                <a:gd name="connsiteY89" fmla="*/ 123825 h 614363"/>
                <a:gd name="connsiteX90" fmla="*/ 816769 w 2326482"/>
                <a:gd name="connsiteY90" fmla="*/ 119063 h 614363"/>
                <a:gd name="connsiteX91" fmla="*/ 776288 w 2326482"/>
                <a:gd name="connsiteY91" fmla="*/ 119063 h 614363"/>
                <a:gd name="connsiteX92" fmla="*/ 776288 w 2326482"/>
                <a:gd name="connsiteY92" fmla="*/ 111919 h 614363"/>
                <a:gd name="connsiteX93" fmla="*/ 766763 w 2326482"/>
                <a:gd name="connsiteY93" fmla="*/ 111919 h 614363"/>
                <a:gd name="connsiteX94" fmla="*/ 766763 w 2326482"/>
                <a:gd name="connsiteY94" fmla="*/ 95250 h 614363"/>
                <a:gd name="connsiteX95" fmla="*/ 688182 w 2326482"/>
                <a:gd name="connsiteY95" fmla="*/ 95250 h 614363"/>
                <a:gd name="connsiteX96" fmla="*/ 688182 w 2326482"/>
                <a:gd name="connsiteY96" fmla="*/ 88107 h 614363"/>
                <a:gd name="connsiteX97" fmla="*/ 666750 w 2326482"/>
                <a:gd name="connsiteY97" fmla="*/ 88107 h 614363"/>
                <a:gd name="connsiteX98" fmla="*/ 666750 w 2326482"/>
                <a:gd name="connsiteY98" fmla="*/ 78582 h 614363"/>
                <a:gd name="connsiteX99" fmla="*/ 619125 w 2326482"/>
                <a:gd name="connsiteY99" fmla="*/ 78582 h 614363"/>
                <a:gd name="connsiteX100" fmla="*/ 619125 w 2326482"/>
                <a:gd name="connsiteY100" fmla="*/ 64294 h 614363"/>
                <a:gd name="connsiteX101" fmla="*/ 483394 w 2326482"/>
                <a:gd name="connsiteY101" fmla="*/ 64294 h 614363"/>
                <a:gd name="connsiteX102" fmla="*/ 481013 w 2326482"/>
                <a:gd name="connsiteY102" fmla="*/ 61913 h 614363"/>
                <a:gd name="connsiteX103" fmla="*/ 457200 w 2326482"/>
                <a:gd name="connsiteY103" fmla="*/ 61913 h 614363"/>
                <a:gd name="connsiteX104" fmla="*/ 457200 w 2326482"/>
                <a:gd name="connsiteY104" fmla="*/ 50007 h 614363"/>
                <a:gd name="connsiteX105" fmla="*/ 433388 w 2326482"/>
                <a:gd name="connsiteY105" fmla="*/ 50007 h 614363"/>
                <a:gd name="connsiteX106" fmla="*/ 433388 w 2326482"/>
                <a:gd name="connsiteY106" fmla="*/ 40482 h 614363"/>
                <a:gd name="connsiteX107" fmla="*/ 364332 w 2326482"/>
                <a:gd name="connsiteY107" fmla="*/ 40482 h 614363"/>
                <a:gd name="connsiteX108" fmla="*/ 359569 w 2326482"/>
                <a:gd name="connsiteY108" fmla="*/ 35719 h 614363"/>
                <a:gd name="connsiteX109" fmla="*/ 328613 w 2326482"/>
                <a:gd name="connsiteY109" fmla="*/ 35719 h 614363"/>
                <a:gd name="connsiteX110" fmla="*/ 328613 w 2326482"/>
                <a:gd name="connsiteY110" fmla="*/ 19050 h 614363"/>
                <a:gd name="connsiteX111" fmla="*/ 247650 w 2326482"/>
                <a:gd name="connsiteY111" fmla="*/ 19050 h 614363"/>
                <a:gd name="connsiteX112" fmla="*/ 242888 w 2326482"/>
                <a:gd name="connsiteY112" fmla="*/ 14288 h 614363"/>
                <a:gd name="connsiteX113" fmla="*/ 207169 w 2326482"/>
                <a:gd name="connsiteY113" fmla="*/ 14288 h 614363"/>
                <a:gd name="connsiteX114" fmla="*/ 207169 w 2326482"/>
                <a:gd name="connsiteY114" fmla="*/ 0 h 614363"/>
                <a:gd name="connsiteX115" fmla="*/ 0 w 2326482"/>
                <a:gd name="connsiteY115" fmla="*/ 4763 h 61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326482" h="614363">
                  <a:moveTo>
                    <a:pt x="2326482" y="614363"/>
                  </a:moveTo>
                  <a:lnTo>
                    <a:pt x="2271713" y="614363"/>
                  </a:lnTo>
                  <a:lnTo>
                    <a:pt x="2271713" y="592932"/>
                  </a:lnTo>
                  <a:lnTo>
                    <a:pt x="2235994" y="592932"/>
                  </a:lnTo>
                  <a:lnTo>
                    <a:pt x="2235994" y="585788"/>
                  </a:lnTo>
                  <a:lnTo>
                    <a:pt x="2205038" y="585788"/>
                  </a:lnTo>
                  <a:lnTo>
                    <a:pt x="2205038" y="576263"/>
                  </a:lnTo>
                  <a:lnTo>
                    <a:pt x="2174082" y="576263"/>
                  </a:lnTo>
                  <a:lnTo>
                    <a:pt x="2174082" y="569119"/>
                  </a:lnTo>
                  <a:lnTo>
                    <a:pt x="2135982" y="569119"/>
                  </a:lnTo>
                  <a:lnTo>
                    <a:pt x="2135982" y="557213"/>
                  </a:lnTo>
                  <a:lnTo>
                    <a:pt x="2078832" y="557213"/>
                  </a:lnTo>
                  <a:lnTo>
                    <a:pt x="2078832" y="545307"/>
                  </a:lnTo>
                  <a:lnTo>
                    <a:pt x="2069307" y="545307"/>
                  </a:lnTo>
                  <a:lnTo>
                    <a:pt x="2069307" y="526257"/>
                  </a:lnTo>
                  <a:lnTo>
                    <a:pt x="2047875" y="526257"/>
                  </a:lnTo>
                  <a:lnTo>
                    <a:pt x="2047875" y="516732"/>
                  </a:lnTo>
                  <a:lnTo>
                    <a:pt x="2021682" y="516732"/>
                  </a:lnTo>
                  <a:lnTo>
                    <a:pt x="2021682" y="507207"/>
                  </a:lnTo>
                  <a:lnTo>
                    <a:pt x="1988344" y="507207"/>
                  </a:lnTo>
                  <a:lnTo>
                    <a:pt x="1988344" y="500063"/>
                  </a:lnTo>
                  <a:lnTo>
                    <a:pt x="1945482" y="500063"/>
                  </a:lnTo>
                  <a:lnTo>
                    <a:pt x="1945482" y="488157"/>
                  </a:lnTo>
                  <a:lnTo>
                    <a:pt x="1912144" y="488157"/>
                  </a:lnTo>
                  <a:lnTo>
                    <a:pt x="1912144" y="478632"/>
                  </a:lnTo>
                  <a:lnTo>
                    <a:pt x="1871663" y="478632"/>
                  </a:lnTo>
                  <a:lnTo>
                    <a:pt x="1871663" y="471488"/>
                  </a:lnTo>
                  <a:lnTo>
                    <a:pt x="1843088" y="471488"/>
                  </a:lnTo>
                  <a:lnTo>
                    <a:pt x="1843088" y="457200"/>
                  </a:lnTo>
                  <a:lnTo>
                    <a:pt x="1800225" y="457200"/>
                  </a:lnTo>
                  <a:lnTo>
                    <a:pt x="1800225" y="440532"/>
                  </a:lnTo>
                  <a:lnTo>
                    <a:pt x="1733550" y="440532"/>
                  </a:lnTo>
                  <a:lnTo>
                    <a:pt x="1733550" y="435769"/>
                  </a:lnTo>
                  <a:lnTo>
                    <a:pt x="1721644" y="435769"/>
                  </a:lnTo>
                  <a:lnTo>
                    <a:pt x="1721644" y="421482"/>
                  </a:lnTo>
                  <a:lnTo>
                    <a:pt x="1685925" y="421482"/>
                  </a:lnTo>
                  <a:lnTo>
                    <a:pt x="1685925" y="414338"/>
                  </a:lnTo>
                  <a:lnTo>
                    <a:pt x="1657350" y="414338"/>
                  </a:lnTo>
                  <a:lnTo>
                    <a:pt x="1657350" y="409575"/>
                  </a:lnTo>
                  <a:lnTo>
                    <a:pt x="1640682" y="409575"/>
                  </a:lnTo>
                  <a:lnTo>
                    <a:pt x="1635919" y="404812"/>
                  </a:lnTo>
                  <a:lnTo>
                    <a:pt x="1614488" y="404812"/>
                  </a:lnTo>
                  <a:lnTo>
                    <a:pt x="1614488" y="397669"/>
                  </a:lnTo>
                  <a:lnTo>
                    <a:pt x="1588294" y="397669"/>
                  </a:lnTo>
                  <a:lnTo>
                    <a:pt x="1588294" y="388144"/>
                  </a:lnTo>
                  <a:lnTo>
                    <a:pt x="1564482" y="388144"/>
                  </a:lnTo>
                  <a:lnTo>
                    <a:pt x="1564482" y="373857"/>
                  </a:lnTo>
                  <a:lnTo>
                    <a:pt x="1497807" y="373857"/>
                  </a:lnTo>
                  <a:lnTo>
                    <a:pt x="1497807" y="364332"/>
                  </a:lnTo>
                  <a:lnTo>
                    <a:pt x="1471613" y="364332"/>
                  </a:lnTo>
                  <a:lnTo>
                    <a:pt x="1471613" y="352425"/>
                  </a:lnTo>
                  <a:lnTo>
                    <a:pt x="1450182" y="352425"/>
                  </a:lnTo>
                  <a:lnTo>
                    <a:pt x="1450182" y="335757"/>
                  </a:lnTo>
                  <a:lnTo>
                    <a:pt x="1402557" y="335757"/>
                  </a:lnTo>
                  <a:lnTo>
                    <a:pt x="1402557" y="328613"/>
                  </a:lnTo>
                  <a:lnTo>
                    <a:pt x="1357313" y="328613"/>
                  </a:lnTo>
                  <a:lnTo>
                    <a:pt x="1357313" y="314325"/>
                  </a:lnTo>
                  <a:lnTo>
                    <a:pt x="1340644" y="314325"/>
                  </a:lnTo>
                  <a:lnTo>
                    <a:pt x="1340644" y="295275"/>
                  </a:lnTo>
                  <a:lnTo>
                    <a:pt x="1319213" y="295275"/>
                  </a:lnTo>
                  <a:lnTo>
                    <a:pt x="1319213" y="280988"/>
                  </a:lnTo>
                  <a:lnTo>
                    <a:pt x="1273969" y="280988"/>
                  </a:lnTo>
                  <a:lnTo>
                    <a:pt x="1273969" y="276225"/>
                  </a:lnTo>
                  <a:lnTo>
                    <a:pt x="1254919" y="276225"/>
                  </a:lnTo>
                  <a:lnTo>
                    <a:pt x="1254919" y="264319"/>
                  </a:lnTo>
                  <a:lnTo>
                    <a:pt x="1233488" y="264319"/>
                  </a:lnTo>
                  <a:lnTo>
                    <a:pt x="1233488" y="259557"/>
                  </a:lnTo>
                  <a:lnTo>
                    <a:pt x="1204913" y="259557"/>
                  </a:lnTo>
                  <a:lnTo>
                    <a:pt x="1204913" y="247650"/>
                  </a:lnTo>
                  <a:lnTo>
                    <a:pt x="1173957" y="247650"/>
                  </a:lnTo>
                  <a:lnTo>
                    <a:pt x="1173957" y="240507"/>
                  </a:lnTo>
                  <a:lnTo>
                    <a:pt x="1138238" y="240507"/>
                  </a:lnTo>
                  <a:lnTo>
                    <a:pt x="1138238" y="228600"/>
                  </a:lnTo>
                  <a:lnTo>
                    <a:pt x="1121569" y="228600"/>
                  </a:lnTo>
                  <a:lnTo>
                    <a:pt x="1121569" y="216694"/>
                  </a:lnTo>
                  <a:lnTo>
                    <a:pt x="1090613" y="216694"/>
                  </a:lnTo>
                  <a:lnTo>
                    <a:pt x="1083469" y="209550"/>
                  </a:lnTo>
                  <a:lnTo>
                    <a:pt x="1062038" y="209550"/>
                  </a:lnTo>
                  <a:lnTo>
                    <a:pt x="1062038" y="197644"/>
                  </a:lnTo>
                  <a:lnTo>
                    <a:pt x="1026319" y="197644"/>
                  </a:lnTo>
                  <a:lnTo>
                    <a:pt x="1026319" y="180975"/>
                  </a:lnTo>
                  <a:lnTo>
                    <a:pt x="1012032" y="180975"/>
                  </a:lnTo>
                  <a:lnTo>
                    <a:pt x="1012032" y="166688"/>
                  </a:lnTo>
                  <a:lnTo>
                    <a:pt x="969169" y="166688"/>
                  </a:lnTo>
                  <a:lnTo>
                    <a:pt x="969169" y="150019"/>
                  </a:lnTo>
                  <a:lnTo>
                    <a:pt x="904875" y="150019"/>
                  </a:lnTo>
                  <a:lnTo>
                    <a:pt x="904875" y="142875"/>
                  </a:lnTo>
                  <a:lnTo>
                    <a:pt x="876300" y="142875"/>
                  </a:lnTo>
                  <a:lnTo>
                    <a:pt x="876300" y="123825"/>
                  </a:lnTo>
                  <a:lnTo>
                    <a:pt x="816769" y="123825"/>
                  </a:lnTo>
                  <a:lnTo>
                    <a:pt x="816769" y="119063"/>
                  </a:lnTo>
                  <a:lnTo>
                    <a:pt x="776288" y="119063"/>
                  </a:lnTo>
                  <a:lnTo>
                    <a:pt x="776288" y="111919"/>
                  </a:lnTo>
                  <a:lnTo>
                    <a:pt x="766763" y="111919"/>
                  </a:lnTo>
                  <a:lnTo>
                    <a:pt x="766763" y="95250"/>
                  </a:lnTo>
                  <a:lnTo>
                    <a:pt x="688182" y="95250"/>
                  </a:lnTo>
                  <a:lnTo>
                    <a:pt x="688182" y="88107"/>
                  </a:lnTo>
                  <a:lnTo>
                    <a:pt x="666750" y="88107"/>
                  </a:lnTo>
                  <a:lnTo>
                    <a:pt x="666750" y="78582"/>
                  </a:lnTo>
                  <a:lnTo>
                    <a:pt x="619125" y="78582"/>
                  </a:lnTo>
                  <a:lnTo>
                    <a:pt x="619125" y="64294"/>
                  </a:lnTo>
                  <a:lnTo>
                    <a:pt x="483394" y="64294"/>
                  </a:lnTo>
                  <a:lnTo>
                    <a:pt x="481013" y="61913"/>
                  </a:lnTo>
                  <a:lnTo>
                    <a:pt x="457200" y="61913"/>
                  </a:lnTo>
                  <a:lnTo>
                    <a:pt x="457200" y="50007"/>
                  </a:lnTo>
                  <a:lnTo>
                    <a:pt x="433388" y="50007"/>
                  </a:lnTo>
                  <a:lnTo>
                    <a:pt x="433388" y="40482"/>
                  </a:lnTo>
                  <a:lnTo>
                    <a:pt x="364332" y="40482"/>
                  </a:lnTo>
                  <a:lnTo>
                    <a:pt x="359569" y="35719"/>
                  </a:lnTo>
                  <a:lnTo>
                    <a:pt x="328613" y="35719"/>
                  </a:lnTo>
                  <a:lnTo>
                    <a:pt x="328613" y="19050"/>
                  </a:lnTo>
                  <a:lnTo>
                    <a:pt x="247650" y="19050"/>
                  </a:lnTo>
                  <a:lnTo>
                    <a:pt x="242888" y="14288"/>
                  </a:lnTo>
                  <a:lnTo>
                    <a:pt x="207169" y="14288"/>
                  </a:lnTo>
                  <a:lnTo>
                    <a:pt x="207169" y="0"/>
                  </a:lnTo>
                  <a:lnTo>
                    <a:pt x="0" y="4763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034E8EC-D14B-4C90-8A48-42B0901149FE}"/>
              </a:ext>
            </a:extLst>
          </p:cNvPr>
          <p:cNvCxnSpPr/>
          <p:nvPr/>
        </p:nvCxnSpPr>
        <p:spPr bwMode="auto">
          <a:xfrm>
            <a:off x="10068113" y="2028318"/>
            <a:ext cx="0" cy="311794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 Box 36">
            <a:extLst>
              <a:ext uri="{FF2B5EF4-FFF2-40B4-BE49-F238E27FC236}">
                <a16:creationId xmlns:a16="http://schemas.microsoft.com/office/drawing/2014/main" id="{91C8F895-D33E-42F7-9810-0578BBDFA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334" y="1615803"/>
            <a:ext cx="8477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7-yıl OS</a:t>
            </a:r>
          </a:p>
        </p:txBody>
      </p:sp>
      <p:sp>
        <p:nvSpPr>
          <p:cNvPr id="49" name="Text Box 36">
            <a:extLst>
              <a:ext uri="{FF2B5EF4-FFF2-40B4-BE49-F238E27FC236}">
                <a16:creationId xmlns:a16="http://schemas.microsoft.com/office/drawing/2014/main" id="{EF640D39-8357-471D-B8E3-4F4E9ABE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208" y="2795884"/>
            <a:ext cx="654766" cy="4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62%</a:t>
            </a:r>
          </a:p>
        </p:txBody>
      </p:sp>
      <p:sp>
        <p:nvSpPr>
          <p:cNvPr id="50" name="Text Box 36">
            <a:extLst>
              <a:ext uri="{FF2B5EF4-FFF2-40B4-BE49-F238E27FC236}">
                <a16:creationId xmlns:a16="http://schemas.microsoft.com/office/drawing/2014/main" id="{77FE7293-7806-4EC8-9CEE-C00EFCABC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6227" y="3555417"/>
            <a:ext cx="6547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50%</a:t>
            </a:r>
          </a:p>
        </p:txBody>
      </p:sp>
      <p:sp>
        <p:nvSpPr>
          <p:cNvPr id="53" name="Text Box 36">
            <a:extLst>
              <a:ext uri="{FF2B5EF4-FFF2-40B4-BE49-F238E27FC236}">
                <a16:creationId xmlns:a16="http://schemas.microsoft.com/office/drawing/2014/main" id="{1FE6BC50-450B-449C-8A24-BAC496CCD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357" y="1644033"/>
            <a:ext cx="5514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54" name="Text Box 36">
            <a:extLst>
              <a:ext uri="{FF2B5EF4-FFF2-40B4-BE49-F238E27FC236}">
                <a16:creationId xmlns:a16="http://schemas.microsoft.com/office/drawing/2014/main" id="{B984604F-BA3D-4394-A84E-0336F3BF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144" y="2259415"/>
            <a:ext cx="410642" cy="4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55" name="Text Box 36">
            <a:extLst>
              <a:ext uri="{FF2B5EF4-FFF2-40B4-BE49-F238E27FC236}">
                <a16:creationId xmlns:a16="http://schemas.microsoft.com/office/drawing/2014/main" id="{53008619-58E5-4E20-B3C6-71180C276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144" y="2924493"/>
            <a:ext cx="410642" cy="4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6" name="Text Box 36">
            <a:extLst>
              <a:ext uri="{FF2B5EF4-FFF2-40B4-BE49-F238E27FC236}">
                <a16:creationId xmlns:a16="http://schemas.microsoft.com/office/drawing/2014/main" id="{F495D25A-80DF-43E3-B912-4876558E6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144" y="3589570"/>
            <a:ext cx="410642" cy="4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57" name="Text Box 36">
            <a:extLst>
              <a:ext uri="{FF2B5EF4-FFF2-40B4-BE49-F238E27FC236}">
                <a16:creationId xmlns:a16="http://schemas.microsoft.com/office/drawing/2014/main" id="{4230A7FF-E0A9-449B-BFD8-1E3140228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144" y="4254648"/>
            <a:ext cx="410642" cy="4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58" name="Text Box 36">
            <a:extLst>
              <a:ext uri="{FF2B5EF4-FFF2-40B4-BE49-F238E27FC236}">
                <a16:creationId xmlns:a16="http://schemas.microsoft.com/office/drawing/2014/main" id="{4B03BBEA-90D0-4A4F-B81A-A0BB47184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144" y="4919725"/>
            <a:ext cx="410642" cy="4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 Box 36">
            <a:extLst>
              <a:ext uri="{FF2B5EF4-FFF2-40B4-BE49-F238E27FC236}">
                <a16:creationId xmlns:a16="http://schemas.microsoft.com/office/drawing/2014/main" id="{35927075-EF08-4FD6-BF14-70F7BB0F0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334" y="1637918"/>
            <a:ext cx="1359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Ortanca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PFS, Ay (95% CI)</a:t>
            </a:r>
          </a:p>
        </p:txBody>
      </p:sp>
      <p:sp>
        <p:nvSpPr>
          <p:cNvPr id="65" name="Text Box 36">
            <a:extLst>
              <a:ext uri="{FF2B5EF4-FFF2-40B4-BE49-F238E27FC236}">
                <a16:creationId xmlns:a16="http://schemas.microsoft.com/office/drawing/2014/main" id="{F07E7137-E57D-4F98-ABD3-445C073E2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310" y="2176892"/>
            <a:ext cx="29013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Lenalidomid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52.8 (45.1-62.6)</a:t>
            </a:r>
          </a:p>
        </p:txBody>
      </p:sp>
      <p:sp>
        <p:nvSpPr>
          <p:cNvPr id="66" name="Text Box 36">
            <a:extLst>
              <a:ext uri="{FF2B5EF4-FFF2-40B4-BE49-F238E27FC236}">
                <a16:creationId xmlns:a16="http://schemas.microsoft.com/office/drawing/2014/main" id="{FA14118B-E738-427E-863A-798CB7B7F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310" y="2504069"/>
            <a:ext cx="31978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Gözlem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23.5 (21.0-26.2)</a:t>
            </a:r>
          </a:p>
        </p:txBody>
      </p:sp>
      <p:sp>
        <p:nvSpPr>
          <p:cNvPr id="67" name="Text Box 36">
            <a:extLst>
              <a:ext uri="{FF2B5EF4-FFF2-40B4-BE49-F238E27FC236}">
                <a16:creationId xmlns:a16="http://schemas.microsoft.com/office/drawing/2014/main" id="{C97F4F17-5805-4019-80EB-08C0047E8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095" y="4644140"/>
            <a:ext cx="26304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HR: 0.48 (95% CI: 0.41-0.55)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5A4A-0B13-4D5C-B3CA-C4E51EA8F767}"/>
              </a:ext>
            </a:extLst>
          </p:cNvPr>
          <p:cNvSpPr txBox="1"/>
          <p:nvPr/>
        </p:nvSpPr>
        <p:spPr bwMode="auto">
          <a:xfrm>
            <a:off x="0" y="5652477"/>
            <a:ext cx="1327272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Risk Alt Hasta, 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idamesi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Gözlem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73" name="Text Box 32">
            <a:extLst>
              <a:ext uri="{FF2B5EF4-FFF2-40B4-BE49-F238E27FC236}">
                <a16:creationId xmlns:a16="http://schemas.microsoft.com/office/drawing/2014/main" id="{437655C6-245D-42A2-96BE-030B75D1663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873162" y="3267118"/>
            <a:ext cx="33371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PFS (%)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4" name="Text Box 33">
            <a:extLst>
              <a:ext uri="{FF2B5EF4-FFF2-40B4-BE49-F238E27FC236}">
                <a16:creationId xmlns:a16="http://schemas.microsoft.com/office/drawing/2014/main" id="{D508F211-9F75-4416-A62A-7D6D50295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272" y="5199796"/>
            <a:ext cx="51500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8" algn="ctr"/>
                <a:tab pos="631825" algn="ctr"/>
                <a:tab pos="1144588" algn="ctr"/>
                <a:tab pos="1657350" algn="ctr"/>
                <a:tab pos="2170113" algn="ctr"/>
                <a:tab pos="2674938" algn="ctr"/>
                <a:tab pos="3187700" algn="ctr"/>
                <a:tab pos="3708400" algn="ctr"/>
                <a:tab pos="4205288" algn="ctr"/>
                <a:tab pos="4725988" algn="ctr"/>
                <a:tab pos="5230813" algn="ctr"/>
                <a:tab pos="5741988" algn="ctr"/>
                <a:tab pos="6264275" algn="ctr"/>
                <a:tab pos="67675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	0     10	    20	    30    40    50    60	   70    80    90  100	  110  120</a:t>
            </a:r>
          </a:p>
        </p:txBody>
      </p:sp>
      <p:sp>
        <p:nvSpPr>
          <p:cNvPr id="75" name="Text Box 34">
            <a:extLst>
              <a:ext uri="{FF2B5EF4-FFF2-40B4-BE49-F238E27FC236}">
                <a16:creationId xmlns:a16="http://schemas.microsoft.com/office/drawing/2014/main" id="{4602A02C-B2F5-41E9-8621-818BA6D67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103" y="5452021"/>
            <a:ext cx="4592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Ay</a:t>
            </a:r>
          </a:p>
        </p:txBody>
      </p:sp>
      <p:cxnSp>
        <p:nvCxnSpPr>
          <p:cNvPr id="77" name="Straight Connector 20">
            <a:extLst>
              <a:ext uri="{FF2B5EF4-FFF2-40B4-BE49-F238E27FC236}">
                <a16:creationId xmlns:a16="http://schemas.microsoft.com/office/drawing/2014/main" id="{54C3F73A-4FFD-4D58-8C8C-30F49B6CFA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80102" y="1783216"/>
            <a:ext cx="0" cy="331389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Connector 22">
            <a:extLst>
              <a:ext uri="{FF2B5EF4-FFF2-40B4-BE49-F238E27FC236}">
                <a16:creationId xmlns:a16="http://schemas.microsoft.com/office/drawing/2014/main" id="{0583668B-54B0-432F-B130-61222E7EBF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68262" y="5106787"/>
            <a:ext cx="4613301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24">
            <a:extLst>
              <a:ext uri="{FF2B5EF4-FFF2-40B4-BE49-F238E27FC236}">
                <a16:creationId xmlns:a16="http://schemas.microsoft.com/office/drawing/2014/main" id="{96CC3B59-8F14-4E20-8461-B7C8695950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23257" y="1800634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27">
            <a:extLst>
              <a:ext uri="{FF2B5EF4-FFF2-40B4-BE49-F238E27FC236}">
                <a16:creationId xmlns:a16="http://schemas.microsoft.com/office/drawing/2014/main" id="{D8745BF2-16E6-4211-ADB5-6FB55F286C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23257" y="2451024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Straight Connector 29">
            <a:extLst>
              <a:ext uri="{FF2B5EF4-FFF2-40B4-BE49-F238E27FC236}">
                <a16:creationId xmlns:a16="http://schemas.microsoft.com/office/drawing/2014/main" id="{DEB642A2-1266-46D3-BC03-CEC7376B02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23257" y="3113030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31">
            <a:extLst>
              <a:ext uri="{FF2B5EF4-FFF2-40B4-BE49-F238E27FC236}">
                <a16:creationId xmlns:a16="http://schemas.microsoft.com/office/drawing/2014/main" id="{3C8FAE8D-8163-49E0-8B49-DFB045DD89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23257" y="3782777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33">
            <a:extLst>
              <a:ext uri="{FF2B5EF4-FFF2-40B4-BE49-F238E27FC236}">
                <a16:creationId xmlns:a16="http://schemas.microsoft.com/office/drawing/2014/main" id="{A7600281-50FF-4FE6-AF2C-8FAB4CE063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23257" y="4438976"/>
            <a:ext cx="4854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D7570-698D-4566-9792-CD54B75F6E05}"/>
              </a:ext>
            </a:extLst>
          </p:cNvPr>
          <p:cNvGrpSpPr/>
          <p:nvPr/>
        </p:nvGrpSpPr>
        <p:grpSpPr>
          <a:xfrm>
            <a:off x="1423257" y="5097893"/>
            <a:ext cx="4648853" cy="79364"/>
            <a:chOff x="1191395" y="5133685"/>
            <a:chExt cx="4648853" cy="79364"/>
          </a:xfrm>
        </p:grpSpPr>
        <p:cxnSp>
          <p:nvCxnSpPr>
            <p:cNvPr id="84" name="Straight Connector 35">
              <a:extLst>
                <a:ext uri="{FF2B5EF4-FFF2-40B4-BE49-F238E27FC236}">
                  <a16:creationId xmlns:a16="http://schemas.microsoft.com/office/drawing/2014/main" id="{8C4BFF19-9FAB-422E-8F88-97109780CB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91395" y="5150263"/>
              <a:ext cx="4854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Connector 36">
              <a:extLst>
                <a:ext uri="{FF2B5EF4-FFF2-40B4-BE49-F238E27FC236}">
                  <a16:creationId xmlns:a16="http://schemas.microsoft.com/office/drawing/2014/main" id="{AE3BA3B8-AE52-4F35-9DFA-9DB3E67B38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208559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Connector 37">
              <a:extLst>
                <a:ext uri="{FF2B5EF4-FFF2-40B4-BE49-F238E27FC236}">
                  <a16:creationId xmlns:a16="http://schemas.microsoft.com/office/drawing/2014/main" id="{EC97113C-6645-4020-8C78-9B32F94238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592211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Straight Connector 38">
              <a:extLst>
                <a:ext uri="{FF2B5EF4-FFF2-40B4-BE49-F238E27FC236}">
                  <a16:creationId xmlns:a16="http://schemas.microsoft.com/office/drawing/2014/main" id="{7D2B5549-D49A-4FB6-8014-24609655C7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974680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Straight Connector 39">
              <a:extLst>
                <a:ext uri="{FF2B5EF4-FFF2-40B4-BE49-F238E27FC236}">
                  <a16:creationId xmlns:a16="http://schemas.microsoft.com/office/drawing/2014/main" id="{DA1CFCE3-1C05-4689-AF01-99246E994F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353596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Connector 40">
              <a:extLst>
                <a:ext uri="{FF2B5EF4-FFF2-40B4-BE49-F238E27FC236}">
                  <a16:creationId xmlns:a16="http://schemas.microsoft.com/office/drawing/2014/main" id="{8A97A521-E67A-470F-BC79-3F75E66F0E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737248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41">
              <a:extLst>
                <a:ext uri="{FF2B5EF4-FFF2-40B4-BE49-F238E27FC236}">
                  <a16:creationId xmlns:a16="http://schemas.microsoft.com/office/drawing/2014/main" id="{61E42D6D-E76A-48C0-9F5E-F5CA6982F1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19716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traight Connector 42">
              <a:extLst>
                <a:ext uri="{FF2B5EF4-FFF2-40B4-BE49-F238E27FC236}">
                  <a16:creationId xmlns:a16="http://schemas.microsoft.com/office/drawing/2014/main" id="{AE943566-C2C4-4685-B03B-035158EF10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96263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Connector 43">
              <a:extLst>
                <a:ext uri="{FF2B5EF4-FFF2-40B4-BE49-F238E27FC236}">
                  <a16:creationId xmlns:a16="http://schemas.microsoft.com/office/drawing/2014/main" id="{5461F89B-2DB6-495C-A69C-3F3E95CB8C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882284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Straight Connector 44">
              <a:extLst>
                <a:ext uri="{FF2B5EF4-FFF2-40B4-BE49-F238E27FC236}">
                  <a16:creationId xmlns:a16="http://schemas.microsoft.com/office/drawing/2014/main" id="{0A49DE8E-514B-403C-8EB8-2CBE212010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261200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Straight Connector 45">
              <a:extLst>
                <a:ext uri="{FF2B5EF4-FFF2-40B4-BE49-F238E27FC236}">
                  <a16:creationId xmlns:a16="http://schemas.microsoft.com/office/drawing/2014/main" id="{45482FFF-7001-40B3-875C-DD1861F81F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643669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46">
              <a:extLst>
                <a:ext uri="{FF2B5EF4-FFF2-40B4-BE49-F238E27FC236}">
                  <a16:creationId xmlns:a16="http://schemas.microsoft.com/office/drawing/2014/main" id="{9C1F84E4-6AE1-42A3-9F56-6DC55AF2B6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26136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47">
              <a:extLst>
                <a:ext uri="{FF2B5EF4-FFF2-40B4-BE49-F238E27FC236}">
                  <a16:creationId xmlns:a16="http://schemas.microsoft.com/office/drawing/2014/main" id="{A3AF61AB-57E1-4CB5-8EA3-C3644FB232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406236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48">
              <a:extLst>
                <a:ext uri="{FF2B5EF4-FFF2-40B4-BE49-F238E27FC236}">
                  <a16:creationId xmlns:a16="http://schemas.microsoft.com/office/drawing/2014/main" id="{D83B9FC7-070A-4F0A-A632-6B948E3FE9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800566" y="5173367"/>
              <a:ext cx="793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0" name="Text Box 36">
            <a:extLst>
              <a:ext uri="{FF2B5EF4-FFF2-40B4-BE49-F238E27FC236}">
                <a16:creationId xmlns:a16="http://schemas.microsoft.com/office/drawing/2014/main" id="{FEB39602-A7C0-46C8-B38B-A31FD5DCC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84" y="1648111"/>
            <a:ext cx="5514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11" name="Text Box 36">
            <a:extLst>
              <a:ext uri="{FF2B5EF4-FFF2-40B4-BE49-F238E27FC236}">
                <a16:creationId xmlns:a16="http://schemas.microsoft.com/office/drawing/2014/main" id="{204B6CE7-25D2-46E5-A9C9-6F6553AE4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09" y="2273541"/>
            <a:ext cx="484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112" name="Text Box 36">
            <a:extLst>
              <a:ext uri="{FF2B5EF4-FFF2-40B4-BE49-F238E27FC236}">
                <a16:creationId xmlns:a16="http://schemas.microsoft.com/office/drawing/2014/main" id="{8504B805-F363-4119-83AF-D7BD44C9B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09" y="2938619"/>
            <a:ext cx="484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3" name="Text Box 36">
            <a:extLst>
              <a:ext uri="{FF2B5EF4-FFF2-40B4-BE49-F238E27FC236}">
                <a16:creationId xmlns:a16="http://schemas.microsoft.com/office/drawing/2014/main" id="{18B03C2D-C3CD-453A-9A9B-D670CFAD9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09" y="3603696"/>
            <a:ext cx="484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F2304C9-47CB-49F4-8C4D-859ECC18CDF5}"/>
              </a:ext>
            </a:extLst>
          </p:cNvPr>
          <p:cNvSpPr txBox="1"/>
          <p:nvPr/>
        </p:nvSpPr>
        <p:spPr bwMode="auto">
          <a:xfrm>
            <a:off x="1210246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86DA2AB-E382-4818-AA60-E7AED35FE7BD}"/>
              </a:ext>
            </a:extLst>
          </p:cNvPr>
          <p:cNvSpPr txBox="1"/>
          <p:nvPr/>
        </p:nvSpPr>
        <p:spPr bwMode="auto">
          <a:xfrm>
            <a:off x="1613022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499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419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8DCF000-27EC-4501-B97C-C61F416CE84C}"/>
              </a:ext>
            </a:extLst>
          </p:cNvPr>
          <p:cNvSpPr txBox="1"/>
          <p:nvPr/>
        </p:nvSpPr>
        <p:spPr bwMode="auto">
          <a:xfrm>
            <a:off x="1998737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607B12C-30EF-447A-B6D7-1E88E892482E}"/>
              </a:ext>
            </a:extLst>
          </p:cNvPr>
          <p:cNvSpPr txBox="1"/>
          <p:nvPr/>
        </p:nvSpPr>
        <p:spPr bwMode="auto">
          <a:xfrm>
            <a:off x="2393540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353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CEA33D6-FAFD-4C5D-8623-7A4FFB4E37DE}"/>
              </a:ext>
            </a:extLst>
          </p:cNvPr>
          <p:cNvSpPr txBox="1"/>
          <p:nvPr/>
        </p:nvSpPr>
        <p:spPr bwMode="auto">
          <a:xfrm>
            <a:off x="2774536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125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BEB7164-FCEE-48A5-ADDB-AB7C5699A1A2}"/>
              </a:ext>
            </a:extLst>
          </p:cNvPr>
          <p:cNvSpPr txBox="1"/>
          <p:nvPr/>
        </p:nvSpPr>
        <p:spPr bwMode="auto">
          <a:xfrm>
            <a:off x="3182815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E036C0C-BFCE-4EF1-9B43-5003BF436B77}"/>
              </a:ext>
            </a:extLst>
          </p:cNvPr>
          <p:cNvSpPr txBox="1"/>
          <p:nvPr/>
        </p:nvSpPr>
        <p:spPr bwMode="auto">
          <a:xfrm>
            <a:off x="3550689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581A0E2-3D67-4C5F-8D09-1DC404124700}"/>
              </a:ext>
            </a:extLst>
          </p:cNvPr>
          <p:cNvSpPr txBox="1"/>
          <p:nvPr/>
        </p:nvSpPr>
        <p:spPr bwMode="auto">
          <a:xfrm>
            <a:off x="3925858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FA1EF16-3940-4E12-9523-B767695264B6}"/>
              </a:ext>
            </a:extLst>
          </p:cNvPr>
          <p:cNvSpPr txBox="1"/>
          <p:nvPr/>
        </p:nvSpPr>
        <p:spPr bwMode="auto">
          <a:xfrm>
            <a:off x="4307527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4BBEE59-29A6-4E8B-AEA5-7EF84C7CB0E5}"/>
              </a:ext>
            </a:extLst>
          </p:cNvPr>
          <p:cNvSpPr txBox="1"/>
          <p:nvPr/>
        </p:nvSpPr>
        <p:spPr bwMode="auto">
          <a:xfrm>
            <a:off x="4680843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B739434-5F06-49CE-ABAA-1EBED7BFE5D1}"/>
              </a:ext>
            </a:extLst>
          </p:cNvPr>
          <p:cNvSpPr txBox="1"/>
          <p:nvPr/>
        </p:nvSpPr>
        <p:spPr bwMode="auto">
          <a:xfrm>
            <a:off x="5068721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C3D3C9E-EA0D-4CE4-A2F4-8142D4BEC3CA}"/>
              </a:ext>
            </a:extLst>
          </p:cNvPr>
          <p:cNvSpPr/>
          <p:nvPr/>
        </p:nvSpPr>
        <p:spPr bwMode="auto">
          <a:xfrm>
            <a:off x="1470967" y="1785610"/>
            <a:ext cx="4030825" cy="2332653"/>
          </a:xfrm>
          <a:custGeom>
            <a:avLst/>
            <a:gdLst>
              <a:gd name="connsiteX0" fmla="*/ 0 w 4030825"/>
              <a:gd name="connsiteY0" fmla="*/ 0 h 2332653"/>
              <a:gd name="connsiteX1" fmla="*/ 82110 w 4030825"/>
              <a:gd name="connsiteY1" fmla="*/ 0 h 2332653"/>
              <a:gd name="connsiteX2" fmla="*/ 82110 w 4030825"/>
              <a:gd name="connsiteY2" fmla="*/ 55984 h 2332653"/>
              <a:gd name="connsiteX3" fmla="*/ 123164 w 4030825"/>
              <a:gd name="connsiteY3" fmla="*/ 55984 h 2332653"/>
              <a:gd name="connsiteX4" fmla="*/ 123164 w 4030825"/>
              <a:gd name="connsiteY4" fmla="*/ 100771 h 2332653"/>
              <a:gd name="connsiteX5" fmla="*/ 156755 w 4030825"/>
              <a:gd name="connsiteY5" fmla="*/ 100771 h 2332653"/>
              <a:gd name="connsiteX6" fmla="*/ 156755 w 4030825"/>
              <a:gd name="connsiteY6" fmla="*/ 145558 h 2332653"/>
              <a:gd name="connsiteX7" fmla="*/ 156755 w 4030825"/>
              <a:gd name="connsiteY7" fmla="*/ 145558 h 2332653"/>
              <a:gd name="connsiteX8" fmla="*/ 186613 w 4030825"/>
              <a:gd name="connsiteY8" fmla="*/ 175416 h 2332653"/>
              <a:gd name="connsiteX9" fmla="*/ 238864 w 4030825"/>
              <a:gd name="connsiteY9" fmla="*/ 175416 h 2332653"/>
              <a:gd name="connsiteX10" fmla="*/ 238864 w 4030825"/>
              <a:gd name="connsiteY10" fmla="*/ 235131 h 2332653"/>
              <a:gd name="connsiteX11" fmla="*/ 272454 w 4030825"/>
              <a:gd name="connsiteY11" fmla="*/ 235131 h 2332653"/>
              <a:gd name="connsiteX12" fmla="*/ 272454 w 4030825"/>
              <a:gd name="connsiteY12" fmla="*/ 276186 h 2332653"/>
              <a:gd name="connsiteX13" fmla="*/ 328438 w 4030825"/>
              <a:gd name="connsiteY13" fmla="*/ 276186 h 2332653"/>
              <a:gd name="connsiteX14" fmla="*/ 328438 w 4030825"/>
              <a:gd name="connsiteY14" fmla="*/ 328438 h 2332653"/>
              <a:gd name="connsiteX15" fmla="*/ 373225 w 4030825"/>
              <a:gd name="connsiteY15" fmla="*/ 328438 h 2332653"/>
              <a:gd name="connsiteX16" fmla="*/ 373225 w 4030825"/>
              <a:gd name="connsiteY16" fmla="*/ 350831 h 2332653"/>
              <a:gd name="connsiteX17" fmla="*/ 410547 w 4030825"/>
              <a:gd name="connsiteY17" fmla="*/ 350831 h 2332653"/>
              <a:gd name="connsiteX18" fmla="*/ 410547 w 4030825"/>
              <a:gd name="connsiteY18" fmla="*/ 418011 h 2332653"/>
              <a:gd name="connsiteX19" fmla="*/ 455334 w 4030825"/>
              <a:gd name="connsiteY19" fmla="*/ 418011 h 2332653"/>
              <a:gd name="connsiteX20" fmla="*/ 455334 w 4030825"/>
              <a:gd name="connsiteY20" fmla="*/ 462798 h 2332653"/>
              <a:gd name="connsiteX21" fmla="*/ 500121 w 4030825"/>
              <a:gd name="connsiteY21" fmla="*/ 462798 h 2332653"/>
              <a:gd name="connsiteX22" fmla="*/ 500121 w 4030825"/>
              <a:gd name="connsiteY22" fmla="*/ 511318 h 2332653"/>
              <a:gd name="connsiteX23" fmla="*/ 559837 w 4030825"/>
              <a:gd name="connsiteY23" fmla="*/ 511318 h 2332653"/>
              <a:gd name="connsiteX24" fmla="*/ 559837 w 4030825"/>
              <a:gd name="connsiteY24" fmla="*/ 556105 h 2332653"/>
              <a:gd name="connsiteX25" fmla="*/ 627017 w 4030825"/>
              <a:gd name="connsiteY25" fmla="*/ 556105 h 2332653"/>
              <a:gd name="connsiteX26" fmla="*/ 627017 w 4030825"/>
              <a:gd name="connsiteY26" fmla="*/ 582230 h 2332653"/>
              <a:gd name="connsiteX27" fmla="*/ 668072 w 4030825"/>
              <a:gd name="connsiteY27" fmla="*/ 582230 h 2332653"/>
              <a:gd name="connsiteX28" fmla="*/ 668072 w 4030825"/>
              <a:gd name="connsiteY28" fmla="*/ 623285 h 2332653"/>
              <a:gd name="connsiteX29" fmla="*/ 705395 w 4030825"/>
              <a:gd name="connsiteY29" fmla="*/ 623285 h 2332653"/>
              <a:gd name="connsiteX30" fmla="*/ 705395 w 4030825"/>
              <a:gd name="connsiteY30" fmla="*/ 668072 h 2332653"/>
              <a:gd name="connsiteX31" fmla="*/ 753914 w 4030825"/>
              <a:gd name="connsiteY31" fmla="*/ 668072 h 2332653"/>
              <a:gd name="connsiteX32" fmla="*/ 753914 w 4030825"/>
              <a:gd name="connsiteY32" fmla="*/ 735252 h 2332653"/>
              <a:gd name="connsiteX33" fmla="*/ 809897 w 4030825"/>
              <a:gd name="connsiteY33" fmla="*/ 735252 h 2332653"/>
              <a:gd name="connsiteX34" fmla="*/ 809897 w 4030825"/>
              <a:gd name="connsiteY34" fmla="*/ 776307 h 2332653"/>
              <a:gd name="connsiteX35" fmla="*/ 850952 w 4030825"/>
              <a:gd name="connsiteY35" fmla="*/ 776307 h 2332653"/>
              <a:gd name="connsiteX36" fmla="*/ 850952 w 4030825"/>
              <a:gd name="connsiteY36" fmla="*/ 806165 h 2332653"/>
              <a:gd name="connsiteX37" fmla="*/ 903204 w 4030825"/>
              <a:gd name="connsiteY37" fmla="*/ 806165 h 2332653"/>
              <a:gd name="connsiteX38" fmla="*/ 903204 w 4030825"/>
              <a:gd name="connsiteY38" fmla="*/ 836023 h 2332653"/>
              <a:gd name="connsiteX39" fmla="*/ 947991 w 4030825"/>
              <a:gd name="connsiteY39" fmla="*/ 836023 h 2332653"/>
              <a:gd name="connsiteX40" fmla="*/ 947991 w 4030825"/>
              <a:gd name="connsiteY40" fmla="*/ 884542 h 2332653"/>
              <a:gd name="connsiteX41" fmla="*/ 1003974 w 4030825"/>
              <a:gd name="connsiteY41" fmla="*/ 884542 h 2332653"/>
              <a:gd name="connsiteX42" fmla="*/ 1003974 w 4030825"/>
              <a:gd name="connsiteY42" fmla="*/ 884542 h 2332653"/>
              <a:gd name="connsiteX43" fmla="*/ 1033832 w 4030825"/>
              <a:gd name="connsiteY43" fmla="*/ 914400 h 2332653"/>
              <a:gd name="connsiteX44" fmla="*/ 1033832 w 4030825"/>
              <a:gd name="connsiteY44" fmla="*/ 962919 h 2332653"/>
              <a:gd name="connsiteX45" fmla="*/ 1104745 w 4030825"/>
              <a:gd name="connsiteY45" fmla="*/ 962919 h 2332653"/>
              <a:gd name="connsiteX46" fmla="*/ 1104745 w 4030825"/>
              <a:gd name="connsiteY46" fmla="*/ 1030100 h 2332653"/>
              <a:gd name="connsiteX47" fmla="*/ 1179390 w 4030825"/>
              <a:gd name="connsiteY47" fmla="*/ 1030100 h 2332653"/>
              <a:gd name="connsiteX48" fmla="*/ 1179390 w 4030825"/>
              <a:gd name="connsiteY48" fmla="*/ 1071154 h 2332653"/>
              <a:gd name="connsiteX49" fmla="*/ 1227909 w 4030825"/>
              <a:gd name="connsiteY49" fmla="*/ 1071154 h 2332653"/>
              <a:gd name="connsiteX50" fmla="*/ 1227909 w 4030825"/>
              <a:gd name="connsiteY50" fmla="*/ 1123406 h 2332653"/>
              <a:gd name="connsiteX51" fmla="*/ 1280160 w 4030825"/>
              <a:gd name="connsiteY51" fmla="*/ 1123406 h 2332653"/>
              <a:gd name="connsiteX52" fmla="*/ 1280160 w 4030825"/>
              <a:gd name="connsiteY52" fmla="*/ 1171925 h 2332653"/>
              <a:gd name="connsiteX53" fmla="*/ 1321215 w 4030825"/>
              <a:gd name="connsiteY53" fmla="*/ 1171925 h 2332653"/>
              <a:gd name="connsiteX54" fmla="*/ 1321215 w 4030825"/>
              <a:gd name="connsiteY54" fmla="*/ 1209247 h 2332653"/>
              <a:gd name="connsiteX55" fmla="*/ 1380931 w 4030825"/>
              <a:gd name="connsiteY55" fmla="*/ 1209247 h 2332653"/>
              <a:gd name="connsiteX56" fmla="*/ 1380931 w 4030825"/>
              <a:gd name="connsiteY56" fmla="*/ 1272696 h 2332653"/>
              <a:gd name="connsiteX57" fmla="*/ 1474237 w 4030825"/>
              <a:gd name="connsiteY57" fmla="*/ 1272696 h 2332653"/>
              <a:gd name="connsiteX58" fmla="*/ 1474237 w 4030825"/>
              <a:gd name="connsiteY58" fmla="*/ 1317482 h 2332653"/>
              <a:gd name="connsiteX59" fmla="*/ 1519024 w 4030825"/>
              <a:gd name="connsiteY59" fmla="*/ 1317482 h 2332653"/>
              <a:gd name="connsiteX60" fmla="*/ 1519024 w 4030825"/>
              <a:gd name="connsiteY60" fmla="*/ 1388395 h 2332653"/>
              <a:gd name="connsiteX61" fmla="*/ 1586204 w 4030825"/>
              <a:gd name="connsiteY61" fmla="*/ 1388395 h 2332653"/>
              <a:gd name="connsiteX62" fmla="*/ 1586204 w 4030825"/>
              <a:gd name="connsiteY62" fmla="*/ 1433182 h 2332653"/>
              <a:gd name="connsiteX63" fmla="*/ 1645920 w 4030825"/>
              <a:gd name="connsiteY63" fmla="*/ 1433182 h 2332653"/>
              <a:gd name="connsiteX64" fmla="*/ 1645920 w 4030825"/>
              <a:gd name="connsiteY64" fmla="*/ 1474237 h 2332653"/>
              <a:gd name="connsiteX65" fmla="*/ 1694439 w 4030825"/>
              <a:gd name="connsiteY65" fmla="*/ 1474237 h 2332653"/>
              <a:gd name="connsiteX66" fmla="*/ 1694439 w 4030825"/>
              <a:gd name="connsiteY66" fmla="*/ 1526488 h 2332653"/>
              <a:gd name="connsiteX67" fmla="*/ 1769084 w 4030825"/>
              <a:gd name="connsiteY67" fmla="*/ 1526488 h 2332653"/>
              <a:gd name="connsiteX68" fmla="*/ 1769084 w 4030825"/>
              <a:gd name="connsiteY68" fmla="*/ 1593669 h 2332653"/>
              <a:gd name="connsiteX69" fmla="*/ 1839997 w 4030825"/>
              <a:gd name="connsiteY69" fmla="*/ 1593669 h 2332653"/>
              <a:gd name="connsiteX70" fmla="*/ 1839997 w 4030825"/>
              <a:gd name="connsiteY70" fmla="*/ 1616062 h 2332653"/>
              <a:gd name="connsiteX71" fmla="*/ 1877319 w 4030825"/>
              <a:gd name="connsiteY71" fmla="*/ 1616062 h 2332653"/>
              <a:gd name="connsiteX72" fmla="*/ 1877319 w 4030825"/>
              <a:gd name="connsiteY72" fmla="*/ 1645920 h 2332653"/>
              <a:gd name="connsiteX73" fmla="*/ 1985555 w 4030825"/>
              <a:gd name="connsiteY73" fmla="*/ 1645920 h 2332653"/>
              <a:gd name="connsiteX74" fmla="*/ 1985555 w 4030825"/>
              <a:gd name="connsiteY74" fmla="*/ 1679510 h 2332653"/>
              <a:gd name="connsiteX75" fmla="*/ 2052735 w 4030825"/>
              <a:gd name="connsiteY75" fmla="*/ 1679510 h 2332653"/>
              <a:gd name="connsiteX76" fmla="*/ 2052735 w 4030825"/>
              <a:gd name="connsiteY76" fmla="*/ 1679510 h 2332653"/>
              <a:gd name="connsiteX77" fmla="*/ 2134844 w 4030825"/>
              <a:gd name="connsiteY77" fmla="*/ 1679510 h 2332653"/>
              <a:gd name="connsiteX78" fmla="*/ 2134844 w 4030825"/>
              <a:gd name="connsiteY78" fmla="*/ 1731762 h 2332653"/>
              <a:gd name="connsiteX79" fmla="*/ 2187096 w 4030825"/>
              <a:gd name="connsiteY79" fmla="*/ 1731762 h 2332653"/>
              <a:gd name="connsiteX80" fmla="*/ 2179631 w 4030825"/>
              <a:gd name="connsiteY80" fmla="*/ 1765352 h 2332653"/>
              <a:gd name="connsiteX81" fmla="*/ 2243079 w 4030825"/>
              <a:gd name="connsiteY81" fmla="*/ 1765352 h 2332653"/>
              <a:gd name="connsiteX82" fmla="*/ 2243079 w 4030825"/>
              <a:gd name="connsiteY82" fmla="*/ 1791478 h 2332653"/>
              <a:gd name="connsiteX83" fmla="*/ 2366244 w 4030825"/>
              <a:gd name="connsiteY83" fmla="*/ 1791478 h 2332653"/>
              <a:gd name="connsiteX84" fmla="*/ 2366244 w 4030825"/>
              <a:gd name="connsiteY84" fmla="*/ 1821336 h 2332653"/>
              <a:gd name="connsiteX85" fmla="*/ 2414763 w 4030825"/>
              <a:gd name="connsiteY85" fmla="*/ 1821336 h 2332653"/>
              <a:gd name="connsiteX86" fmla="*/ 2414763 w 4030825"/>
              <a:gd name="connsiteY86" fmla="*/ 1851194 h 2332653"/>
              <a:gd name="connsiteX87" fmla="*/ 2444621 w 4030825"/>
              <a:gd name="connsiteY87" fmla="*/ 1851194 h 2332653"/>
              <a:gd name="connsiteX88" fmla="*/ 2444621 w 4030825"/>
              <a:gd name="connsiteY88" fmla="*/ 1881051 h 2332653"/>
              <a:gd name="connsiteX89" fmla="*/ 2522998 w 4030825"/>
              <a:gd name="connsiteY89" fmla="*/ 1881051 h 2332653"/>
              <a:gd name="connsiteX90" fmla="*/ 2522998 w 4030825"/>
              <a:gd name="connsiteY90" fmla="*/ 1925838 h 2332653"/>
              <a:gd name="connsiteX91" fmla="*/ 2616304 w 4030825"/>
              <a:gd name="connsiteY91" fmla="*/ 1925838 h 2332653"/>
              <a:gd name="connsiteX92" fmla="*/ 2616304 w 4030825"/>
              <a:gd name="connsiteY92" fmla="*/ 1963161 h 2332653"/>
              <a:gd name="connsiteX93" fmla="*/ 2690949 w 4030825"/>
              <a:gd name="connsiteY93" fmla="*/ 1963161 h 2332653"/>
              <a:gd name="connsiteX94" fmla="*/ 2690949 w 4030825"/>
              <a:gd name="connsiteY94" fmla="*/ 1989287 h 2332653"/>
              <a:gd name="connsiteX95" fmla="*/ 2758129 w 4030825"/>
              <a:gd name="connsiteY95" fmla="*/ 1989287 h 2332653"/>
              <a:gd name="connsiteX96" fmla="*/ 2758129 w 4030825"/>
              <a:gd name="connsiteY96" fmla="*/ 2007948 h 2332653"/>
              <a:gd name="connsiteX97" fmla="*/ 2870097 w 4030825"/>
              <a:gd name="connsiteY97" fmla="*/ 2007948 h 2332653"/>
              <a:gd name="connsiteX98" fmla="*/ 2870097 w 4030825"/>
              <a:gd name="connsiteY98" fmla="*/ 2045270 h 2332653"/>
              <a:gd name="connsiteX99" fmla="*/ 2959671 w 4030825"/>
              <a:gd name="connsiteY99" fmla="*/ 2045270 h 2332653"/>
              <a:gd name="connsiteX100" fmla="*/ 2959671 w 4030825"/>
              <a:gd name="connsiteY100" fmla="*/ 2075128 h 2332653"/>
              <a:gd name="connsiteX101" fmla="*/ 3023119 w 4030825"/>
              <a:gd name="connsiteY101" fmla="*/ 2075128 h 2332653"/>
              <a:gd name="connsiteX102" fmla="*/ 3023119 w 4030825"/>
              <a:gd name="connsiteY102" fmla="*/ 2108718 h 2332653"/>
              <a:gd name="connsiteX103" fmla="*/ 3112693 w 4030825"/>
              <a:gd name="connsiteY103" fmla="*/ 2108718 h 2332653"/>
              <a:gd name="connsiteX104" fmla="*/ 3112693 w 4030825"/>
              <a:gd name="connsiteY104" fmla="*/ 2134844 h 2332653"/>
              <a:gd name="connsiteX105" fmla="*/ 3269447 w 4030825"/>
              <a:gd name="connsiteY105" fmla="*/ 2134844 h 2332653"/>
              <a:gd name="connsiteX106" fmla="*/ 3269447 w 4030825"/>
              <a:gd name="connsiteY106" fmla="*/ 2134844 h 2332653"/>
              <a:gd name="connsiteX107" fmla="*/ 3306770 w 4030825"/>
              <a:gd name="connsiteY107" fmla="*/ 2172167 h 2332653"/>
              <a:gd name="connsiteX108" fmla="*/ 3332895 w 4030825"/>
              <a:gd name="connsiteY108" fmla="*/ 2198292 h 2332653"/>
              <a:gd name="connsiteX109" fmla="*/ 3429933 w 4030825"/>
              <a:gd name="connsiteY109" fmla="*/ 2198292 h 2332653"/>
              <a:gd name="connsiteX110" fmla="*/ 3429933 w 4030825"/>
              <a:gd name="connsiteY110" fmla="*/ 2224418 h 2332653"/>
              <a:gd name="connsiteX111" fmla="*/ 3515775 w 4030825"/>
              <a:gd name="connsiteY111" fmla="*/ 2224418 h 2332653"/>
              <a:gd name="connsiteX112" fmla="*/ 3515775 w 4030825"/>
              <a:gd name="connsiteY112" fmla="*/ 2280402 h 2332653"/>
              <a:gd name="connsiteX113" fmla="*/ 3642671 w 4030825"/>
              <a:gd name="connsiteY113" fmla="*/ 2280402 h 2332653"/>
              <a:gd name="connsiteX114" fmla="*/ 3642671 w 4030825"/>
              <a:gd name="connsiteY114" fmla="*/ 2332653 h 2332653"/>
              <a:gd name="connsiteX115" fmla="*/ 4030825 w 4030825"/>
              <a:gd name="connsiteY115" fmla="*/ 2332653 h 2332653"/>
              <a:gd name="connsiteX0" fmla="*/ 0 w 4030825"/>
              <a:gd name="connsiteY0" fmla="*/ 0 h 2332653"/>
              <a:gd name="connsiteX1" fmla="*/ 82110 w 4030825"/>
              <a:gd name="connsiteY1" fmla="*/ 0 h 2332653"/>
              <a:gd name="connsiteX2" fmla="*/ 82110 w 4030825"/>
              <a:gd name="connsiteY2" fmla="*/ 55984 h 2332653"/>
              <a:gd name="connsiteX3" fmla="*/ 123164 w 4030825"/>
              <a:gd name="connsiteY3" fmla="*/ 55984 h 2332653"/>
              <a:gd name="connsiteX4" fmla="*/ 123164 w 4030825"/>
              <a:gd name="connsiteY4" fmla="*/ 100771 h 2332653"/>
              <a:gd name="connsiteX5" fmla="*/ 156755 w 4030825"/>
              <a:gd name="connsiteY5" fmla="*/ 100771 h 2332653"/>
              <a:gd name="connsiteX6" fmla="*/ 156755 w 4030825"/>
              <a:gd name="connsiteY6" fmla="*/ 145558 h 2332653"/>
              <a:gd name="connsiteX7" fmla="*/ 156755 w 4030825"/>
              <a:gd name="connsiteY7" fmla="*/ 145558 h 2332653"/>
              <a:gd name="connsiteX8" fmla="*/ 186613 w 4030825"/>
              <a:gd name="connsiteY8" fmla="*/ 175416 h 2332653"/>
              <a:gd name="connsiteX9" fmla="*/ 238864 w 4030825"/>
              <a:gd name="connsiteY9" fmla="*/ 175416 h 2332653"/>
              <a:gd name="connsiteX10" fmla="*/ 238864 w 4030825"/>
              <a:gd name="connsiteY10" fmla="*/ 235131 h 2332653"/>
              <a:gd name="connsiteX11" fmla="*/ 272454 w 4030825"/>
              <a:gd name="connsiteY11" fmla="*/ 235131 h 2332653"/>
              <a:gd name="connsiteX12" fmla="*/ 272454 w 4030825"/>
              <a:gd name="connsiteY12" fmla="*/ 276186 h 2332653"/>
              <a:gd name="connsiteX13" fmla="*/ 328438 w 4030825"/>
              <a:gd name="connsiteY13" fmla="*/ 276186 h 2332653"/>
              <a:gd name="connsiteX14" fmla="*/ 328438 w 4030825"/>
              <a:gd name="connsiteY14" fmla="*/ 328438 h 2332653"/>
              <a:gd name="connsiteX15" fmla="*/ 373225 w 4030825"/>
              <a:gd name="connsiteY15" fmla="*/ 328438 h 2332653"/>
              <a:gd name="connsiteX16" fmla="*/ 373225 w 4030825"/>
              <a:gd name="connsiteY16" fmla="*/ 350831 h 2332653"/>
              <a:gd name="connsiteX17" fmla="*/ 410547 w 4030825"/>
              <a:gd name="connsiteY17" fmla="*/ 350831 h 2332653"/>
              <a:gd name="connsiteX18" fmla="*/ 410547 w 4030825"/>
              <a:gd name="connsiteY18" fmla="*/ 418011 h 2332653"/>
              <a:gd name="connsiteX19" fmla="*/ 455334 w 4030825"/>
              <a:gd name="connsiteY19" fmla="*/ 418011 h 2332653"/>
              <a:gd name="connsiteX20" fmla="*/ 455334 w 4030825"/>
              <a:gd name="connsiteY20" fmla="*/ 462798 h 2332653"/>
              <a:gd name="connsiteX21" fmla="*/ 500121 w 4030825"/>
              <a:gd name="connsiteY21" fmla="*/ 462798 h 2332653"/>
              <a:gd name="connsiteX22" fmla="*/ 500121 w 4030825"/>
              <a:gd name="connsiteY22" fmla="*/ 511318 h 2332653"/>
              <a:gd name="connsiteX23" fmla="*/ 559837 w 4030825"/>
              <a:gd name="connsiteY23" fmla="*/ 511318 h 2332653"/>
              <a:gd name="connsiteX24" fmla="*/ 559837 w 4030825"/>
              <a:gd name="connsiteY24" fmla="*/ 556105 h 2332653"/>
              <a:gd name="connsiteX25" fmla="*/ 627017 w 4030825"/>
              <a:gd name="connsiteY25" fmla="*/ 556105 h 2332653"/>
              <a:gd name="connsiteX26" fmla="*/ 627017 w 4030825"/>
              <a:gd name="connsiteY26" fmla="*/ 582230 h 2332653"/>
              <a:gd name="connsiteX27" fmla="*/ 668072 w 4030825"/>
              <a:gd name="connsiteY27" fmla="*/ 582230 h 2332653"/>
              <a:gd name="connsiteX28" fmla="*/ 668072 w 4030825"/>
              <a:gd name="connsiteY28" fmla="*/ 623285 h 2332653"/>
              <a:gd name="connsiteX29" fmla="*/ 705395 w 4030825"/>
              <a:gd name="connsiteY29" fmla="*/ 623285 h 2332653"/>
              <a:gd name="connsiteX30" fmla="*/ 705395 w 4030825"/>
              <a:gd name="connsiteY30" fmla="*/ 668072 h 2332653"/>
              <a:gd name="connsiteX31" fmla="*/ 753914 w 4030825"/>
              <a:gd name="connsiteY31" fmla="*/ 668072 h 2332653"/>
              <a:gd name="connsiteX32" fmla="*/ 753914 w 4030825"/>
              <a:gd name="connsiteY32" fmla="*/ 735252 h 2332653"/>
              <a:gd name="connsiteX33" fmla="*/ 809897 w 4030825"/>
              <a:gd name="connsiteY33" fmla="*/ 735252 h 2332653"/>
              <a:gd name="connsiteX34" fmla="*/ 809897 w 4030825"/>
              <a:gd name="connsiteY34" fmla="*/ 776307 h 2332653"/>
              <a:gd name="connsiteX35" fmla="*/ 850952 w 4030825"/>
              <a:gd name="connsiteY35" fmla="*/ 776307 h 2332653"/>
              <a:gd name="connsiteX36" fmla="*/ 850952 w 4030825"/>
              <a:gd name="connsiteY36" fmla="*/ 806165 h 2332653"/>
              <a:gd name="connsiteX37" fmla="*/ 903204 w 4030825"/>
              <a:gd name="connsiteY37" fmla="*/ 806165 h 2332653"/>
              <a:gd name="connsiteX38" fmla="*/ 903204 w 4030825"/>
              <a:gd name="connsiteY38" fmla="*/ 836023 h 2332653"/>
              <a:gd name="connsiteX39" fmla="*/ 947991 w 4030825"/>
              <a:gd name="connsiteY39" fmla="*/ 836023 h 2332653"/>
              <a:gd name="connsiteX40" fmla="*/ 947991 w 4030825"/>
              <a:gd name="connsiteY40" fmla="*/ 884542 h 2332653"/>
              <a:gd name="connsiteX41" fmla="*/ 1003974 w 4030825"/>
              <a:gd name="connsiteY41" fmla="*/ 884542 h 2332653"/>
              <a:gd name="connsiteX42" fmla="*/ 1003974 w 4030825"/>
              <a:gd name="connsiteY42" fmla="*/ 884542 h 2332653"/>
              <a:gd name="connsiteX43" fmla="*/ 1033832 w 4030825"/>
              <a:gd name="connsiteY43" fmla="*/ 914400 h 2332653"/>
              <a:gd name="connsiteX44" fmla="*/ 1033832 w 4030825"/>
              <a:gd name="connsiteY44" fmla="*/ 962919 h 2332653"/>
              <a:gd name="connsiteX45" fmla="*/ 1104745 w 4030825"/>
              <a:gd name="connsiteY45" fmla="*/ 962919 h 2332653"/>
              <a:gd name="connsiteX46" fmla="*/ 1104745 w 4030825"/>
              <a:gd name="connsiteY46" fmla="*/ 1030100 h 2332653"/>
              <a:gd name="connsiteX47" fmla="*/ 1179390 w 4030825"/>
              <a:gd name="connsiteY47" fmla="*/ 1030100 h 2332653"/>
              <a:gd name="connsiteX48" fmla="*/ 1179390 w 4030825"/>
              <a:gd name="connsiteY48" fmla="*/ 1071154 h 2332653"/>
              <a:gd name="connsiteX49" fmla="*/ 1227909 w 4030825"/>
              <a:gd name="connsiteY49" fmla="*/ 1071154 h 2332653"/>
              <a:gd name="connsiteX50" fmla="*/ 1227909 w 4030825"/>
              <a:gd name="connsiteY50" fmla="*/ 1123406 h 2332653"/>
              <a:gd name="connsiteX51" fmla="*/ 1280160 w 4030825"/>
              <a:gd name="connsiteY51" fmla="*/ 1123406 h 2332653"/>
              <a:gd name="connsiteX52" fmla="*/ 1280160 w 4030825"/>
              <a:gd name="connsiteY52" fmla="*/ 1171925 h 2332653"/>
              <a:gd name="connsiteX53" fmla="*/ 1321215 w 4030825"/>
              <a:gd name="connsiteY53" fmla="*/ 1171925 h 2332653"/>
              <a:gd name="connsiteX54" fmla="*/ 1321215 w 4030825"/>
              <a:gd name="connsiteY54" fmla="*/ 1209247 h 2332653"/>
              <a:gd name="connsiteX55" fmla="*/ 1380931 w 4030825"/>
              <a:gd name="connsiteY55" fmla="*/ 1209247 h 2332653"/>
              <a:gd name="connsiteX56" fmla="*/ 1380931 w 4030825"/>
              <a:gd name="connsiteY56" fmla="*/ 1272696 h 2332653"/>
              <a:gd name="connsiteX57" fmla="*/ 1474237 w 4030825"/>
              <a:gd name="connsiteY57" fmla="*/ 1272696 h 2332653"/>
              <a:gd name="connsiteX58" fmla="*/ 1474237 w 4030825"/>
              <a:gd name="connsiteY58" fmla="*/ 1317482 h 2332653"/>
              <a:gd name="connsiteX59" fmla="*/ 1519024 w 4030825"/>
              <a:gd name="connsiteY59" fmla="*/ 1317482 h 2332653"/>
              <a:gd name="connsiteX60" fmla="*/ 1519024 w 4030825"/>
              <a:gd name="connsiteY60" fmla="*/ 1388395 h 2332653"/>
              <a:gd name="connsiteX61" fmla="*/ 1586204 w 4030825"/>
              <a:gd name="connsiteY61" fmla="*/ 1388395 h 2332653"/>
              <a:gd name="connsiteX62" fmla="*/ 1586204 w 4030825"/>
              <a:gd name="connsiteY62" fmla="*/ 1433182 h 2332653"/>
              <a:gd name="connsiteX63" fmla="*/ 1645920 w 4030825"/>
              <a:gd name="connsiteY63" fmla="*/ 1433182 h 2332653"/>
              <a:gd name="connsiteX64" fmla="*/ 1645920 w 4030825"/>
              <a:gd name="connsiteY64" fmla="*/ 1474237 h 2332653"/>
              <a:gd name="connsiteX65" fmla="*/ 1694439 w 4030825"/>
              <a:gd name="connsiteY65" fmla="*/ 1474237 h 2332653"/>
              <a:gd name="connsiteX66" fmla="*/ 1694439 w 4030825"/>
              <a:gd name="connsiteY66" fmla="*/ 1526488 h 2332653"/>
              <a:gd name="connsiteX67" fmla="*/ 1769084 w 4030825"/>
              <a:gd name="connsiteY67" fmla="*/ 1526488 h 2332653"/>
              <a:gd name="connsiteX68" fmla="*/ 1769084 w 4030825"/>
              <a:gd name="connsiteY68" fmla="*/ 1593669 h 2332653"/>
              <a:gd name="connsiteX69" fmla="*/ 1839997 w 4030825"/>
              <a:gd name="connsiteY69" fmla="*/ 1593669 h 2332653"/>
              <a:gd name="connsiteX70" fmla="*/ 1839997 w 4030825"/>
              <a:gd name="connsiteY70" fmla="*/ 1616062 h 2332653"/>
              <a:gd name="connsiteX71" fmla="*/ 1877319 w 4030825"/>
              <a:gd name="connsiteY71" fmla="*/ 1616062 h 2332653"/>
              <a:gd name="connsiteX72" fmla="*/ 1877319 w 4030825"/>
              <a:gd name="connsiteY72" fmla="*/ 1645920 h 2332653"/>
              <a:gd name="connsiteX73" fmla="*/ 1985555 w 4030825"/>
              <a:gd name="connsiteY73" fmla="*/ 1645920 h 2332653"/>
              <a:gd name="connsiteX74" fmla="*/ 1985555 w 4030825"/>
              <a:gd name="connsiteY74" fmla="*/ 1679510 h 2332653"/>
              <a:gd name="connsiteX75" fmla="*/ 2052735 w 4030825"/>
              <a:gd name="connsiteY75" fmla="*/ 1679510 h 2332653"/>
              <a:gd name="connsiteX76" fmla="*/ 2052735 w 4030825"/>
              <a:gd name="connsiteY76" fmla="*/ 1679510 h 2332653"/>
              <a:gd name="connsiteX77" fmla="*/ 2134844 w 4030825"/>
              <a:gd name="connsiteY77" fmla="*/ 1679510 h 2332653"/>
              <a:gd name="connsiteX78" fmla="*/ 2134844 w 4030825"/>
              <a:gd name="connsiteY78" fmla="*/ 1731762 h 2332653"/>
              <a:gd name="connsiteX79" fmla="*/ 2187096 w 4030825"/>
              <a:gd name="connsiteY79" fmla="*/ 1731762 h 2332653"/>
              <a:gd name="connsiteX80" fmla="*/ 2157237 w 4030825"/>
              <a:gd name="connsiteY80" fmla="*/ 1765352 h 2332653"/>
              <a:gd name="connsiteX81" fmla="*/ 2243079 w 4030825"/>
              <a:gd name="connsiteY81" fmla="*/ 1765352 h 2332653"/>
              <a:gd name="connsiteX82" fmla="*/ 2243079 w 4030825"/>
              <a:gd name="connsiteY82" fmla="*/ 1791478 h 2332653"/>
              <a:gd name="connsiteX83" fmla="*/ 2366244 w 4030825"/>
              <a:gd name="connsiteY83" fmla="*/ 1791478 h 2332653"/>
              <a:gd name="connsiteX84" fmla="*/ 2366244 w 4030825"/>
              <a:gd name="connsiteY84" fmla="*/ 1821336 h 2332653"/>
              <a:gd name="connsiteX85" fmla="*/ 2414763 w 4030825"/>
              <a:gd name="connsiteY85" fmla="*/ 1821336 h 2332653"/>
              <a:gd name="connsiteX86" fmla="*/ 2414763 w 4030825"/>
              <a:gd name="connsiteY86" fmla="*/ 1851194 h 2332653"/>
              <a:gd name="connsiteX87" fmla="*/ 2444621 w 4030825"/>
              <a:gd name="connsiteY87" fmla="*/ 1851194 h 2332653"/>
              <a:gd name="connsiteX88" fmla="*/ 2444621 w 4030825"/>
              <a:gd name="connsiteY88" fmla="*/ 1881051 h 2332653"/>
              <a:gd name="connsiteX89" fmla="*/ 2522998 w 4030825"/>
              <a:gd name="connsiteY89" fmla="*/ 1881051 h 2332653"/>
              <a:gd name="connsiteX90" fmla="*/ 2522998 w 4030825"/>
              <a:gd name="connsiteY90" fmla="*/ 1925838 h 2332653"/>
              <a:gd name="connsiteX91" fmla="*/ 2616304 w 4030825"/>
              <a:gd name="connsiteY91" fmla="*/ 1925838 h 2332653"/>
              <a:gd name="connsiteX92" fmla="*/ 2616304 w 4030825"/>
              <a:gd name="connsiteY92" fmla="*/ 1963161 h 2332653"/>
              <a:gd name="connsiteX93" fmla="*/ 2690949 w 4030825"/>
              <a:gd name="connsiteY93" fmla="*/ 1963161 h 2332653"/>
              <a:gd name="connsiteX94" fmla="*/ 2690949 w 4030825"/>
              <a:gd name="connsiteY94" fmla="*/ 1989287 h 2332653"/>
              <a:gd name="connsiteX95" fmla="*/ 2758129 w 4030825"/>
              <a:gd name="connsiteY95" fmla="*/ 1989287 h 2332653"/>
              <a:gd name="connsiteX96" fmla="*/ 2758129 w 4030825"/>
              <a:gd name="connsiteY96" fmla="*/ 2007948 h 2332653"/>
              <a:gd name="connsiteX97" fmla="*/ 2870097 w 4030825"/>
              <a:gd name="connsiteY97" fmla="*/ 2007948 h 2332653"/>
              <a:gd name="connsiteX98" fmla="*/ 2870097 w 4030825"/>
              <a:gd name="connsiteY98" fmla="*/ 2045270 h 2332653"/>
              <a:gd name="connsiteX99" fmla="*/ 2959671 w 4030825"/>
              <a:gd name="connsiteY99" fmla="*/ 2045270 h 2332653"/>
              <a:gd name="connsiteX100" fmla="*/ 2959671 w 4030825"/>
              <a:gd name="connsiteY100" fmla="*/ 2075128 h 2332653"/>
              <a:gd name="connsiteX101" fmla="*/ 3023119 w 4030825"/>
              <a:gd name="connsiteY101" fmla="*/ 2075128 h 2332653"/>
              <a:gd name="connsiteX102" fmla="*/ 3023119 w 4030825"/>
              <a:gd name="connsiteY102" fmla="*/ 2108718 h 2332653"/>
              <a:gd name="connsiteX103" fmla="*/ 3112693 w 4030825"/>
              <a:gd name="connsiteY103" fmla="*/ 2108718 h 2332653"/>
              <a:gd name="connsiteX104" fmla="*/ 3112693 w 4030825"/>
              <a:gd name="connsiteY104" fmla="*/ 2134844 h 2332653"/>
              <a:gd name="connsiteX105" fmla="*/ 3269447 w 4030825"/>
              <a:gd name="connsiteY105" fmla="*/ 2134844 h 2332653"/>
              <a:gd name="connsiteX106" fmla="*/ 3269447 w 4030825"/>
              <a:gd name="connsiteY106" fmla="*/ 2134844 h 2332653"/>
              <a:gd name="connsiteX107" fmla="*/ 3306770 w 4030825"/>
              <a:gd name="connsiteY107" fmla="*/ 2172167 h 2332653"/>
              <a:gd name="connsiteX108" fmla="*/ 3332895 w 4030825"/>
              <a:gd name="connsiteY108" fmla="*/ 2198292 h 2332653"/>
              <a:gd name="connsiteX109" fmla="*/ 3429933 w 4030825"/>
              <a:gd name="connsiteY109" fmla="*/ 2198292 h 2332653"/>
              <a:gd name="connsiteX110" fmla="*/ 3429933 w 4030825"/>
              <a:gd name="connsiteY110" fmla="*/ 2224418 h 2332653"/>
              <a:gd name="connsiteX111" fmla="*/ 3515775 w 4030825"/>
              <a:gd name="connsiteY111" fmla="*/ 2224418 h 2332653"/>
              <a:gd name="connsiteX112" fmla="*/ 3515775 w 4030825"/>
              <a:gd name="connsiteY112" fmla="*/ 2280402 h 2332653"/>
              <a:gd name="connsiteX113" fmla="*/ 3642671 w 4030825"/>
              <a:gd name="connsiteY113" fmla="*/ 2280402 h 2332653"/>
              <a:gd name="connsiteX114" fmla="*/ 3642671 w 4030825"/>
              <a:gd name="connsiteY114" fmla="*/ 2332653 h 2332653"/>
              <a:gd name="connsiteX115" fmla="*/ 4030825 w 4030825"/>
              <a:gd name="connsiteY115" fmla="*/ 2332653 h 2332653"/>
              <a:gd name="connsiteX0" fmla="*/ 0 w 4030825"/>
              <a:gd name="connsiteY0" fmla="*/ 0 h 2332653"/>
              <a:gd name="connsiteX1" fmla="*/ 82110 w 4030825"/>
              <a:gd name="connsiteY1" fmla="*/ 0 h 2332653"/>
              <a:gd name="connsiteX2" fmla="*/ 82110 w 4030825"/>
              <a:gd name="connsiteY2" fmla="*/ 55984 h 2332653"/>
              <a:gd name="connsiteX3" fmla="*/ 123164 w 4030825"/>
              <a:gd name="connsiteY3" fmla="*/ 55984 h 2332653"/>
              <a:gd name="connsiteX4" fmla="*/ 123164 w 4030825"/>
              <a:gd name="connsiteY4" fmla="*/ 100771 h 2332653"/>
              <a:gd name="connsiteX5" fmla="*/ 156755 w 4030825"/>
              <a:gd name="connsiteY5" fmla="*/ 100771 h 2332653"/>
              <a:gd name="connsiteX6" fmla="*/ 156755 w 4030825"/>
              <a:gd name="connsiteY6" fmla="*/ 145558 h 2332653"/>
              <a:gd name="connsiteX7" fmla="*/ 156755 w 4030825"/>
              <a:gd name="connsiteY7" fmla="*/ 145558 h 2332653"/>
              <a:gd name="connsiteX8" fmla="*/ 186613 w 4030825"/>
              <a:gd name="connsiteY8" fmla="*/ 175416 h 2332653"/>
              <a:gd name="connsiteX9" fmla="*/ 238864 w 4030825"/>
              <a:gd name="connsiteY9" fmla="*/ 175416 h 2332653"/>
              <a:gd name="connsiteX10" fmla="*/ 238864 w 4030825"/>
              <a:gd name="connsiteY10" fmla="*/ 235131 h 2332653"/>
              <a:gd name="connsiteX11" fmla="*/ 272454 w 4030825"/>
              <a:gd name="connsiteY11" fmla="*/ 235131 h 2332653"/>
              <a:gd name="connsiteX12" fmla="*/ 272454 w 4030825"/>
              <a:gd name="connsiteY12" fmla="*/ 276186 h 2332653"/>
              <a:gd name="connsiteX13" fmla="*/ 328438 w 4030825"/>
              <a:gd name="connsiteY13" fmla="*/ 276186 h 2332653"/>
              <a:gd name="connsiteX14" fmla="*/ 328438 w 4030825"/>
              <a:gd name="connsiteY14" fmla="*/ 328438 h 2332653"/>
              <a:gd name="connsiteX15" fmla="*/ 373225 w 4030825"/>
              <a:gd name="connsiteY15" fmla="*/ 328438 h 2332653"/>
              <a:gd name="connsiteX16" fmla="*/ 373225 w 4030825"/>
              <a:gd name="connsiteY16" fmla="*/ 350831 h 2332653"/>
              <a:gd name="connsiteX17" fmla="*/ 410547 w 4030825"/>
              <a:gd name="connsiteY17" fmla="*/ 350831 h 2332653"/>
              <a:gd name="connsiteX18" fmla="*/ 410547 w 4030825"/>
              <a:gd name="connsiteY18" fmla="*/ 418011 h 2332653"/>
              <a:gd name="connsiteX19" fmla="*/ 455334 w 4030825"/>
              <a:gd name="connsiteY19" fmla="*/ 418011 h 2332653"/>
              <a:gd name="connsiteX20" fmla="*/ 455334 w 4030825"/>
              <a:gd name="connsiteY20" fmla="*/ 462798 h 2332653"/>
              <a:gd name="connsiteX21" fmla="*/ 500121 w 4030825"/>
              <a:gd name="connsiteY21" fmla="*/ 462798 h 2332653"/>
              <a:gd name="connsiteX22" fmla="*/ 500121 w 4030825"/>
              <a:gd name="connsiteY22" fmla="*/ 511318 h 2332653"/>
              <a:gd name="connsiteX23" fmla="*/ 559837 w 4030825"/>
              <a:gd name="connsiteY23" fmla="*/ 511318 h 2332653"/>
              <a:gd name="connsiteX24" fmla="*/ 559837 w 4030825"/>
              <a:gd name="connsiteY24" fmla="*/ 556105 h 2332653"/>
              <a:gd name="connsiteX25" fmla="*/ 627017 w 4030825"/>
              <a:gd name="connsiteY25" fmla="*/ 556105 h 2332653"/>
              <a:gd name="connsiteX26" fmla="*/ 627017 w 4030825"/>
              <a:gd name="connsiteY26" fmla="*/ 582230 h 2332653"/>
              <a:gd name="connsiteX27" fmla="*/ 668072 w 4030825"/>
              <a:gd name="connsiteY27" fmla="*/ 582230 h 2332653"/>
              <a:gd name="connsiteX28" fmla="*/ 668072 w 4030825"/>
              <a:gd name="connsiteY28" fmla="*/ 623285 h 2332653"/>
              <a:gd name="connsiteX29" fmla="*/ 705395 w 4030825"/>
              <a:gd name="connsiteY29" fmla="*/ 623285 h 2332653"/>
              <a:gd name="connsiteX30" fmla="*/ 705395 w 4030825"/>
              <a:gd name="connsiteY30" fmla="*/ 668072 h 2332653"/>
              <a:gd name="connsiteX31" fmla="*/ 753914 w 4030825"/>
              <a:gd name="connsiteY31" fmla="*/ 668072 h 2332653"/>
              <a:gd name="connsiteX32" fmla="*/ 753914 w 4030825"/>
              <a:gd name="connsiteY32" fmla="*/ 735252 h 2332653"/>
              <a:gd name="connsiteX33" fmla="*/ 809897 w 4030825"/>
              <a:gd name="connsiteY33" fmla="*/ 735252 h 2332653"/>
              <a:gd name="connsiteX34" fmla="*/ 809897 w 4030825"/>
              <a:gd name="connsiteY34" fmla="*/ 776307 h 2332653"/>
              <a:gd name="connsiteX35" fmla="*/ 850952 w 4030825"/>
              <a:gd name="connsiteY35" fmla="*/ 776307 h 2332653"/>
              <a:gd name="connsiteX36" fmla="*/ 850952 w 4030825"/>
              <a:gd name="connsiteY36" fmla="*/ 806165 h 2332653"/>
              <a:gd name="connsiteX37" fmla="*/ 903204 w 4030825"/>
              <a:gd name="connsiteY37" fmla="*/ 806165 h 2332653"/>
              <a:gd name="connsiteX38" fmla="*/ 903204 w 4030825"/>
              <a:gd name="connsiteY38" fmla="*/ 836023 h 2332653"/>
              <a:gd name="connsiteX39" fmla="*/ 947991 w 4030825"/>
              <a:gd name="connsiteY39" fmla="*/ 836023 h 2332653"/>
              <a:gd name="connsiteX40" fmla="*/ 947991 w 4030825"/>
              <a:gd name="connsiteY40" fmla="*/ 884542 h 2332653"/>
              <a:gd name="connsiteX41" fmla="*/ 1003974 w 4030825"/>
              <a:gd name="connsiteY41" fmla="*/ 884542 h 2332653"/>
              <a:gd name="connsiteX42" fmla="*/ 1003974 w 4030825"/>
              <a:gd name="connsiteY42" fmla="*/ 884542 h 2332653"/>
              <a:gd name="connsiteX43" fmla="*/ 1033832 w 4030825"/>
              <a:gd name="connsiteY43" fmla="*/ 914400 h 2332653"/>
              <a:gd name="connsiteX44" fmla="*/ 1033832 w 4030825"/>
              <a:gd name="connsiteY44" fmla="*/ 962919 h 2332653"/>
              <a:gd name="connsiteX45" fmla="*/ 1104745 w 4030825"/>
              <a:gd name="connsiteY45" fmla="*/ 962919 h 2332653"/>
              <a:gd name="connsiteX46" fmla="*/ 1104745 w 4030825"/>
              <a:gd name="connsiteY46" fmla="*/ 1030100 h 2332653"/>
              <a:gd name="connsiteX47" fmla="*/ 1179390 w 4030825"/>
              <a:gd name="connsiteY47" fmla="*/ 1030100 h 2332653"/>
              <a:gd name="connsiteX48" fmla="*/ 1179390 w 4030825"/>
              <a:gd name="connsiteY48" fmla="*/ 1071154 h 2332653"/>
              <a:gd name="connsiteX49" fmla="*/ 1227909 w 4030825"/>
              <a:gd name="connsiteY49" fmla="*/ 1071154 h 2332653"/>
              <a:gd name="connsiteX50" fmla="*/ 1227909 w 4030825"/>
              <a:gd name="connsiteY50" fmla="*/ 1123406 h 2332653"/>
              <a:gd name="connsiteX51" fmla="*/ 1280160 w 4030825"/>
              <a:gd name="connsiteY51" fmla="*/ 1123406 h 2332653"/>
              <a:gd name="connsiteX52" fmla="*/ 1280160 w 4030825"/>
              <a:gd name="connsiteY52" fmla="*/ 1171925 h 2332653"/>
              <a:gd name="connsiteX53" fmla="*/ 1321215 w 4030825"/>
              <a:gd name="connsiteY53" fmla="*/ 1171925 h 2332653"/>
              <a:gd name="connsiteX54" fmla="*/ 1321215 w 4030825"/>
              <a:gd name="connsiteY54" fmla="*/ 1209247 h 2332653"/>
              <a:gd name="connsiteX55" fmla="*/ 1380931 w 4030825"/>
              <a:gd name="connsiteY55" fmla="*/ 1209247 h 2332653"/>
              <a:gd name="connsiteX56" fmla="*/ 1380931 w 4030825"/>
              <a:gd name="connsiteY56" fmla="*/ 1272696 h 2332653"/>
              <a:gd name="connsiteX57" fmla="*/ 1474237 w 4030825"/>
              <a:gd name="connsiteY57" fmla="*/ 1272696 h 2332653"/>
              <a:gd name="connsiteX58" fmla="*/ 1474237 w 4030825"/>
              <a:gd name="connsiteY58" fmla="*/ 1317482 h 2332653"/>
              <a:gd name="connsiteX59" fmla="*/ 1519024 w 4030825"/>
              <a:gd name="connsiteY59" fmla="*/ 1317482 h 2332653"/>
              <a:gd name="connsiteX60" fmla="*/ 1519024 w 4030825"/>
              <a:gd name="connsiteY60" fmla="*/ 1388395 h 2332653"/>
              <a:gd name="connsiteX61" fmla="*/ 1586204 w 4030825"/>
              <a:gd name="connsiteY61" fmla="*/ 1388395 h 2332653"/>
              <a:gd name="connsiteX62" fmla="*/ 1586204 w 4030825"/>
              <a:gd name="connsiteY62" fmla="*/ 1433182 h 2332653"/>
              <a:gd name="connsiteX63" fmla="*/ 1645920 w 4030825"/>
              <a:gd name="connsiteY63" fmla="*/ 1433182 h 2332653"/>
              <a:gd name="connsiteX64" fmla="*/ 1645920 w 4030825"/>
              <a:gd name="connsiteY64" fmla="*/ 1474237 h 2332653"/>
              <a:gd name="connsiteX65" fmla="*/ 1694439 w 4030825"/>
              <a:gd name="connsiteY65" fmla="*/ 1474237 h 2332653"/>
              <a:gd name="connsiteX66" fmla="*/ 1694439 w 4030825"/>
              <a:gd name="connsiteY66" fmla="*/ 1526488 h 2332653"/>
              <a:gd name="connsiteX67" fmla="*/ 1769084 w 4030825"/>
              <a:gd name="connsiteY67" fmla="*/ 1526488 h 2332653"/>
              <a:gd name="connsiteX68" fmla="*/ 1769084 w 4030825"/>
              <a:gd name="connsiteY68" fmla="*/ 1593669 h 2332653"/>
              <a:gd name="connsiteX69" fmla="*/ 1839997 w 4030825"/>
              <a:gd name="connsiteY69" fmla="*/ 1593669 h 2332653"/>
              <a:gd name="connsiteX70" fmla="*/ 1839997 w 4030825"/>
              <a:gd name="connsiteY70" fmla="*/ 1616062 h 2332653"/>
              <a:gd name="connsiteX71" fmla="*/ 1877319 w 4030825"/>
              <a:gd name="connsiteY71" fmla="*/ 1616062 h 2332653"/>
              <a:gd name="connsiteX72" fmla="*/ 1877319 w 4030825"/>
              <a:gd name="connsiteY72" fmla="*/ 1645920 h 2332653"/>
              <a:gd name="connsiteX73" fmla="*/ 1985555 w 4030825"/>
              <a:gd name="connsiteY73" fmla="*/ 1645920 h 2332653"/>
              <a:gd name="connsiteX74" fmla="*/ 1985555 w 4030825"/>
              <a:gd name="connsiteY74" fmla="*/ 1679510 h 2332653"/>
              <a:gd name="connsiteX75" fmla="*/ 2052735 w 4030825"/>
              <a:gd name="connsiteY75" fmla="*/ 1679510 h 2332653"/>
              <a:gd name="connsiteX76" fmla="*/ 2052735 w 4030825"/>
              <a:gd name="connsiteY76" fmla="*/ 1679510 h 2332653"/>
              <a:gd name="connsiteX77" fmla="*/ 2134844 w 4030825"/>
              <a:gd name="connsiteY77" fmla="*/ 1679510 h 2332653"/>
              <a:gd name="connsiteX78" fmla="*/ 2134844 w 4030825"/>
              <a:gd name="connsiteY78" fmla="*/ 1731762 h 2332653"/>
              <a:gd name="connsiteX79" fmla="*/ 2187096 w 4030825"/>
              <a:gd name="connsiteY79" fmla="*/ 1731762 h 2332653"/>
              <a:gd name="connsiteX80" fmla="*/ 2179631 w 4030825"/>
              <a:gd name="connsiteY80" fmla="*/ 1769084 h 2332653"/>
              <a:gd name="connsiteX81" fmla="*/ 2243079 w 4030825"/>
              <a:gd name="connsiteY81" fmla="*/ 1765352 h 2332653"/>
              <a:gd name="connsiteX82" fmla="*/ 2243079 w 4030825"/>
              <a:gd name="connsiteY82" fmla="*/ 1791478 h 2332653"/>
              <a:gd name="connsiteX83" fmla="*/ 2366244 w 4030825"/>
              <a:gd name="connsiteY83" fmla="*/ 1791478 h 2332653"/>
              <a:gd name="connsiteX84" fmla="*/ 2366244 w 4030825"/>
              <a:gd name="connsiteY84" fmla="*/ 1821336 h 2332653"/>
              <a:gd name="connsiteX85" fmla="*/ 2414763 w 4030825"/>
              <a:gd name="connsiteY85" fmla="*/ 1821336 h 2332653"/>
              <a:gd name="connsiteX86" fmla="*/ 2414763 w 4030825"/>
              <a:gd name="connsiteY86" fmla="*/ 1851194 h 2332653"/>
              <a:gd name="connsiteX87" fmla="*/ 2444621 w 4030825"/>
              <a:gd name="connsiteY87" fmla="*/ 1851194 h 2332653"/>
              <a:gd name="connsiteX88" fmla="*/ 2444621 w 4030825"/>
              <a:gd name="connsiteY88" fmla="*/ 1881051 h 2332653"/>
              <a:gd name="connsiteX89" fmla="*/ 2522998 w 4030825"/>
              <a:gd name="connsiteY89" fmla="*/ 1881051 h 2332653"/>
              <a:gd name="connsiteX90" fmla="*/ 2522998 w 4030825"/>
              <a:gd name="connsiteY90" fmla="*/ 1925838 h 2332653"/>
              <a:gd name="connsiteX91" fmla="*/ 2616304 w 4030825"/>
              <a:gd name="connsiteY91" fmla="*/ 1925838 h 2332653"/>
              <a:gd name="connsiteX92" fmla="*/ 2616304 w 4030825"/>
              <a:gd name="connsiteY92" fmla="*/ 1963161 h 2332653"/>
              <a:gd name="connsiteX93" fmla="*/ 2690949 w 4030825"/>
              <a:gd name="connsiteY93" fmla="*/ 1963161 h 2332653"/>
              <a:gd name="connsiteX94" fmla="*/ 2690949 w 4030825"/>
              <a:gd name="connsiteY94" fmla="*/ 1989287 h 2332653"/>
              <a:gd name="connsiteX95" fmla="*/ 2758129 w 4030825"/>
              <a:gd name="connsiteY95" fmla="*/ 1989287 h 2332653"/>
              <a:gd name="connsiteX96" fmla="*/ 2758129 w 4030825"/>
              <a:gd name="connsiteY96" fmla="*/ 2007948 h 2332653"/>
              <a:gd name="connsiteX97" fmla="*/ 2870097 w 4030825"/>
              <a:gd name="connsiteY97" fmla="*/ 2007948 h 2332653"/>
              <a:gd name="connsiteX98" fmla="*/ 2870097 w 4030825"/>
              <a:gd name="connsiteY98" fmla="*/ 2045270 h 2332653"/>
              <a:gd name="connsiteX99" fmla="*/ 2959671 w 4030825"/>
              <a:gd name="connsiteY99" fmla="*/ 2045270 h 2332653"/>
              <a:gd name="connsiteX100" fmla="*/ 2959671 w 4030825"/>
              <a:gd name="connsiteY100" fmla="*/ 2075128 h 2332653"/>
              <a:gd name="connsiteX101" fmla="*/ 3023119 w 4030825"/>
              <a:gd name="connsiteY101" fmla="*/ 2075128 h 2332653"/>
              <a:gd name="connsiteX102" fmla="*/ 3023119 w 4030825"/>
              <a:gd name="connsiteY102" fmla="*/ 2108718 h 2332653"/>
              <a:gd name="connsiteX103" fmla="*/ 3112693 w 4030825"/>
              <a:gd name="connsiteY103" fmla="*/ 2108718 h 2332653"/>
              <a:gd name="connsiteX104" fmla="*/ 3112693 w 4030825"/>
              <a:gd name="connsiteY104" fmla="*/ 2134844 h 2332653"/>
              <a:gd name="connsiteX105" fmla="*/ 3269447 w 4030825"/>
              <a:gd name="connsiteY105" fmla="*/ 2134844 h 2332653"/>
              <a:gd name="connsiteX106" fmla="*/ 3269447 w 4030825"/>
              <a:gd name="connsiteY106" fmla="*/ 2134844 h 2332653"/>
              <a:gd name="connsiteX107" fmla="*/ 3306770 w 4030825"/>
              <a:gd name="connsiteY107" fmla="*/ 2172167 h 2332653"/>
              <a:gd name="connsiteX108" fmla="*/ 3332895 w 4030825"/>
              <a:gd name="connsiteY108" fmla="*/ 2198292 h 2332653"/>
              <a:gd name="connsiteX109" fmla="*/ 3429933 w 4030825"/>
              <a:gd name="connsiteY109" fmla="*/ 2198292 h 2332653"/>
              <a:gd name="connsiteX110" fmla="*/ 3429933 w 4030825"/>
              <a:gd name="connsiteY110" fmla="*/ 2224418 h 2332653"/>
              <a:gd name="connsiteX111" fmla="*/ 3515775 w 4030825"/>
              <a:gd name="connsiteY111" fmla="*/ 2224418 h 2332653"/>
              <a:gd name="connsiteX112" fmla="*/ 3515775 w 4030825"/>
              <a:gd name="connsiteY112" fmla="*/ 2280402 h 2332653"/>
              <a:gd name="connsiteX113" fmla="*/ 3642671 w 4030825"/>
              <a:gd name="connsiteY113" fmla="*/ 2280402 h 2332653"/>
              <a:gd name="connsiteX114" fmla="*/ 3642671 w 4030825"/>
              <a:gd name="connsiteY114" fmla="*/ 2332653 h 2332653"/>
              <a:gd name="connsiteX115" fmla="*/ 4030825 w 4030825"/>
              <a:gd name="connsiteY115" fmla="*/ 2332653 h 2332653"/>
              <a:gd name="connsiteX0" fmla="*/ 0 w 4030825"/>
              <a:gd name="connsiteY0" fmla="*/ 0 h 2332653"/>
              <a:gd name="connsiteX1" fmla="*/ 82110 w 4030825"/>
              <a:gd name="connsiteY1" fmla="*/ 0 h 2332653"/>
              <a:gd name="connsiteX2" fmla="*/ 82110 w 4030825"/>
              <a:gd name="connsiteY2" fmla="*/ 55984 h 2332653"/>
              <a:gd name="connsiteX3" fmla="*/ 123164 w 4030825"/>
              <a:gd name="connsiteY3" fmla="*/ 55984 h 2332653"/>
              <a:gd name="connsiteX4" fmla="*/ 123164 w 4030825"/>
              <a:gd name="connsiteY4" fmla="*/ 100771 h 2332653"/>
              <a:gd name="connsiteX5" fmla="*/ 156755 w 4030825"/>
              <a:gd name="connsiteY5" fmla="*/ 100771 h 2332653"/>
              <a:gd name="connsiteX6" fmla="*/ 156755 w 4030825"/>
              <a:gd name="connsiteY6" fmla="*/ 145558 h 2332653"/>
              <a:gd name="connsiteX7" fmla="*/ 156755 w 4030825"/>
              <a:gd name="connsiteY7" fmla="*/ 145558 h 2332653"/>
              <a:gd name="connsiteX8" fmla="*/ 186613 w 4030825"/>
              <a:gd name="connsiteY8" fmla="*/ 175416 h 2332653"/>
              <a:gd name="connsiteX9" fmla="*/ 238864 w 4030825"/>
              <a:gd name="connsiteY9" fmla="*/ 175416 h 2332653"/>
              <a:gd name="connsiteX10" fmla="*/ 238864 w 4030825"/>
              <a:gd name="connsiteY10" fmla="*/ 235131 h 2332653"/>
              <a:gd name="connsiteX11" fmla="*/ 272454 w 4030825"/>
              <a:gd name="connsiteY11" fmla="*/ 235131 h 2332653"/>
              <a:gd name="connsiteX12" fmla="*/ 272454 w 4030825"/>
              <a:gd name="connsiteY12" fmla="*/ 276186 h 2332653"/>
              <a:gd name="connsiteX13" fmla="*/ 328438 w 4030825"/>
              <a:gd name="connsiteY13" fmla="*/ 276186 h 2332653"/>
              <a:gd name="connsiteX14" fmla="*/ 328438 w 4030825"/>
              <a:gd name="connsiteY14" fmla="*/ 328438 h 2332653"/>
              <a:gd name="connsiteX15" fmla="*/ 373225 w 4030825"/>
              <a:gd name="connsiteY15" fmla="*/ 328438 h 2332653"/>
              <a:gd name="connsiteX16" fmla="*/ 373225 w 4030825"/>
              <a:gd name="connsiteY16" fmla="*/ 350831 h 2332653"/>
              <a:gd name="connsiteX17" fmla="*/ 410547 w 4030825"/>
              <a:gd name="connsiteY17" fmla="*/ 350831 h 2332653"/>
              <a:gd name="connsiteX18" fmla="*/ 410547 w 4030825"/>
              <a:gd name="connsiteY18" fmla="*/ 418011 h 2332653"/>
              <a:gd name="connsiteX19" fmla="*/ 455334 w 4030825"/>
              <a:gd name="connsiteY19" fmla="*/ 418011 h 2332653"/>
              <a:gd name="connsiteX20" fmla="*/ 455334 w 4030825"/>
              <a:gd name="connsiteY20" fmla="*/ 462798 h 2332653"/>
              <a:gd name="connsiteX21" fmla="*/ 500121 w 4030825"/>
              <a:gd name="connsiteY21" fmla="*/ 462798 h 2332653"/>
              <a:gd name="connsiteX22" fmla="*/ 500121 w 4030825"/>
              <a:gd name="connsiteY22" fmla="*/ 511318 h 2332653"/>
              <a:gd name="connsiteX23" fmla="*/ 559837 w 4030825"/>
              <a:gd name="connsiteY23" fmla="*/ 511318 h 2332653"/>
              <a:gd name="connsiteX24" fmla="*/ 559837 w 4030825"/>
              <a:gd name="connsiteY24" fmla="*/ 556105 h 2332653"/>
              <a:gd name="connsiteX25" fmla="*/ 627017 w 4030825"/>
              <a:gd name="connsiteY25" fmla="*/ 556105 h 2332653"/>
              <a:gd name="connsiteX26" fmla="*/ 627017 w 4030825"/>
              <a:gd name="connsiteY26" fmla="*/ 582230 h 2332653"/>
              <a:gd name="connsiteX27" fmla="*/ 668072 w 4030825"/>
              <a:gd name="connsiteY27" fmla="*/ 582230 h 2332653"/>
              <a:gd name="connsiteX28" fmla="*/ 668072 w 4030825"/>
              <a:gd name="connsiteY28" fmla="*/ 623285 h 2332653"/>
              <a:gd name="connsiteX29" fmla="*/ 705395 w 4030825"/>
              <a:gd name="connsiteY29" fmla="*/ 623285 h 2332653"/>
              <a:gd name="connsiteX30" fmla="*/ 705395 w 4030825"/>
              <a:gd name="connsiteY30" fmla="*/ 668072 h 2332653"/>
              <a:gd name="connsiteX31" fmla="*/ 753914 w 4030825"/>
              <a:gd name="connsiteY31" fmla="*/ 668072 h 2332653"/>
              <a:gd name="connsiteX32" fmla="*/ 753914 w 4030825"/>
              <a:gd name="connsiteY32" fmla="*/ 735252 h 2332653"/>
              <a:gd name="connsiteX33" fmla="*/ 809897 w 4030825"/>
              <a:gd name="connsiteY33" fmla="*/ 735252 h 2332653"/>
              <a:gd name="connsiteX34" fmla="*/ 809897 w 4030825"/>
              <a:gd name="connsiteY34" fmla="*/ 776307 h 2332653"/>
              <a:gd name="connsiteX35" fmla="*/ 850952 w 4030825"/>
              <a:gd name="connsiteY35" fmla="*/ 776307 h 2332653"/>
              <a:gd name="connsiteX36" fmla="*/ 850952 w 4030825"/>
              <a:gd name="connsiteY36" fmla="*/ 806165 h 2332653"/>
              <a:gd name="connsiteX37" fmla="*/ 903204 w 4030825"/>
              <a:gd name="connsiteY37" fmla="*/ 806165 h 2332653"/>
              <a:gd name="connsiteX38" fmla="*/ 903204 w 4030825"/>
              <a:gd name="connsiteY38" fmla="*/ 836023 h 2332653"/>
              <a:gd name="connsiteX39" fmla="*/ 947991 w 4030825"/>
              <a:gd name="connsiteY39" fmla="*/ 836023 h 2332653"/>
              <a:gd name="connsiteX40" fmla="*/ 947991 w 4030825"/>
              <a:gd name="connsiteY40" fmla="*/ 884542 h 2332653"/>
              <a:gd name="connsiteX41" fmla="*/ 1003974 w 4030825"/>
              <a:gd name="connsiteY41" fmla="*/ 884542 h 2332653"/>
              <a:gd name="connsiteX42" fmla="*/ 1003974 w 4030825"/>
              <a:gd name="connsiteY42" fmla="*/ 884542 h 2332653"/>
              <a:gd name="connsiteX43" fmla="*/ 1033832 w 4030825"/>
              <a:gd name="connsiteY43" fmla="*/ 914400 h 2332653"/>
              <a:gd name="connsiteX44" fmla="*/ 1033832 w 4030825"/>
              <a:gd name="connsiteY44" fmla="*/ 962919 h 2332653"/>
              <a:gd name="connsiteX45" fmla="*/ 1104745 w 4030825"/>
              <a:gd name="connsiteY45" fmla="*/ 962919 h 2332653"/>
              <a:gd name="connsiteX46" fmla="*/ 1104745 w 4030825"/>
              <a:gd name="connsiteY46" fmla="*/ 1030100 h 2332653"/>
              <a:gd name="connsiteX47" fmla="*/ 1179390 w 4030825"/>
              <a:gd name="connsiteY47" fmla="*/ 1030100 h 2332653"/>
              <a:gd name="connsiteX48" fmla="*/ 1179390 w 4030825"/>
              <a:gd name="connsiteY48" fmla="*/ 1071154 h 2332653"/>
              <a:gd name="connsiteX49" fmla="*/ 1227909 w 4030825"/>
              <a:gd name="connsiteY49" fmla="*/ 1071154 h 2332653"/>
              <a:gd name="connsiteX50" fmla="*/ 1227909 w 4030825"/>
              <a:gd name="connsiteY50" fmla="*/ 1123406 h 2332653"/>
              <a:gd name="connsiteX51" fmla="*/ 1280160 w 4030825"/>
              <a:gd name="connsiteY51" fmla="*/ 1123406 h 2332653"/>
              <a:gd name="connsiteX52" fmla="*/ 1280160 w 4030825"/>
              <a:gd name="connsiteY52" fmla="*/ 1171925 h 2332653"/>
              <a:gd name="connsiteX53" fmla="*/ 1321215 w 4030825"/>
              <a:gd name="connsiteY53" fmla="*/ 1171925 h 2332653"/>
              <a:gd name="connsiteX54" fmla="*/ 1321215 w 4030825"/>
              <a:gd name="connsiteY54" fmla="*/ 1209247 h 2332653"/>
              <a:gd name="connsiteX55" fmla="*/ 1380931 w 4030825"/>
              <a:gd name="connsiteY55" fmla="*/ 1209247 h 2332653"/>
              <a:gd name="connsiteX56" fmla="*/ 1380931 w 4030825"/>
              <a:gd name="connsiteY56" fmla="*/ 1272696 h 2332653"/>
              <a:gd name="connsiteX57" fmla="*/ 1474237 w 4030825"/>
              <a:gd name="connsiteY57" fmla="*/ 1272696 h 2332653"/>
              <a:gd name="connsiteX58" fmla="*/ 1474237 w 4030825"/>
              <a:gd name="connsiteY58" fmla="*/ 1317482 h 2332653"/>
              <a:gd name="connsiteX59" fmla="*/ 1519024 w 4030825"/>
              <a:gd name="connsiteY59" fmla="*/ 1317482 h 2332653"/>
              <a:gd name="connsiteX60" fmla="*/ 1519024 w 4030825"/>
              <a:gd name="connsiteY60" fmla="*/ 1388395 h 2332653"/>
              <a:gd name="connsiteX61" fmla="*/ 1586204 w 4030825"/>
              <a:gd name="connsiteY61" fmla="*/ 1388395 h 2332653"/>
              <a:gd name="connsiteX62" fmla="*/ 1586204 w 4030825"/>
              <a:gd name="connsiteY62" fmla="*/ 1433182 h 2332653"/>
              <a:gd name="connsiteX63" fmla="*/ 1645920 w 4030825"/>
              <a:gd name="connsiteY63" fmla="*/ 1433182 h 2332653"/>
              <a:gd name="connsiteX64" fmla="*/ 1645920 w 4030825"/>
              <a:gd name="connsiteY64" fmla="*/ 1474237 h 2332653"/>
              <a:gd name="connsiteX65" fmla="*/ 1694439 w 4030825"/>
              <a:gd name="connsiteY65" fmla="*/ 1474237 h 2332653"/>
              <a:gd name="connsiteX66" fmla="*/ 1694439 w 4030825"/>
              <a:gd name="connsiteY66" fmla="*/ 1526488 h 2332653"/>
              <a:gd name="connsiteX67" fmla="*/ 1769084 w 4030825"/>
              <a:gd name="connsiteY67" fmla="*/ 1526488 h 2332653"/>
              <a:gd name="connsiteX68" fmla="*/ 1769084 w 4030825"/>
              <a:gd name="connsiteY68" fmla="*/ 1593669 h 2332653"/>
              <a:gd name="connsiteX69" fmla="*/ 1839997 w 4030825"/>
              <a:gd name="connsiteY69" fmla="*/ 1593669 h 2332653"/>
              <a:gd name="connsiteX70" fmla="*/ 1839997 w 4030825"/>
              <a:gd name="connsiteY70" fmla="*/ 1616062 h 2332653"/>
              <a:gd name="connsiteX71" fmla="*/ 1877319 w 4030825"/>
              <a:gd name="connsiteY71" fmla="*/ 1616062 h 2332653"/>
              <a:gd name="connsiteX72" fmla="*/ 1877319 w 4030825"/>
              <a:gd name="connsiteY72" fmla="*/ 1645920 h 2332653"/>
              <a:gd name="connsiteX73" fmla="*/ 1985555 w 4030825"/>
              <a:gd name="connsiteY73" fmla="*/ 1645920 h 2332653"/>
              <a:gd name="connsiteX74" fmla="*/ 1985555 w 4030825"/>
              <a:gd name="connsiteY74" fmla="*/ 1679510 h 2332653"/>
              <a:gd name="connsiteX75" fmla="*/ 2052735 w 4030825"/>
              <a:gd name="connsiteY75" fmla="*/ 1679510 h 2332653"/>
              <a:gd name="connsiteX76" fmla="*/ 2052735 w 4030825"/>
              <a:gd name="connsiteY76" fmla="*/ 1679510 h 2332653"/>
              <a:gd name="connsiteX77" fmla="*/ 2134844 w 4030825"/>
              <a:gd name="connsiteY77" fmla="*/ 1679510 h 2332653"/>
              <a:gd name="connsiteX78" fmla="*/ 2134844 w 4030825"/>
              <a:gd name="connsiteY78" fmla="*/ 1731762 h 2332653"/>
              <a:gd name="connsiteX79" fmla="*/ 2187096 w 4030825"/>
              <a:gd name="connsiteY79" fmla="*/ 1731762 h 2332653"/>
              <a:gd name="connsiteX80" fmla="*/ 2179631 w 4030825"/>
              <a:gd name="connsiteY80" fmla="*/ 1769084 h 2332653"/>
              <a:gd name="connsiteX81" fmla="*/ 2243079 w 4030825"/>
              <a:gd name="connsiteY81" fmla="*/ 1765352 h 2332653"/>
              <a:gd name="connsiteX82" fmla="*/ 2243079 w 4030825"/>
              <a:gd name="connsiteY82" fmla="*/ 1791478 h 2332653"/>
              <a:gd name="connsiteX83" fmla="*/ 2366244 w 4030825"/>
              <a:gd name="connsiteY83" fmla="*/ 1791478 h 2332653"/>
              <a:gd name="connsiteX84" fmla="*/ 2366244 w 4030825"/>
              <a:gd name="connsiteY84" fmla="*/ 1821336 h 2332653"/>
              <a:gd name="connsiteX85" fmla="*/ 2414763 w 4030825"/>
              <a:gd name="connsiteY85" fmla="*/ 1821336 h 2332653"/>
              <a:gd name="connsiteX86" fmla="*/ 2414763 w 4030825"/>
              <a:gd name="connsiteY86" fmla="*/ 1851194 h 2332653"/>
              <a:gd name="connsiteX87" fmla="*/ 2444621 w 4030825"/>
              <a:gd name="connsiteY87" fmla="*/ 1851194 h 2332653"/>
              <a:gd name="connsiteX88" fmla="*/ 2444621 w 4030825"/>
              <a:gd name="connsiteY88" fmla="*/ 1881051 h 2332653"/>
              <a:gd name="connsiteX89" fmla="*/ 2522998 w 4030825"/>
              <a:gd name="connsiteY89" fmla="*/ 1881051 h 2332653"/>
              <a:gd name="connsiteX90" fmla="*/ 2522998 w 4030825"/>
              <a:gd name="connsiteY90" fmla="*/ 1925838 h 2332653"/>
              <a:gd name="connsiteX91" fmla="*/ 2616304 w 4030825"/>
              <a:gd name="connsiteY91" fmla="*/ 1925838 h 2332653"/>
              <a:gd name="connsiteX92" fmla="*/ 2616304 w 4030825"/>
              <a:gd name="connsiteY92" fmla="*/ 1963161 h 2332653"/>
              <a:gd name="connsiteX93" fmla="*/ 2690949 w 4030825"/>
              <a:gd name="connsiteY93" fmla="*/ 1963161 h 2332653"/>
              <a:gd name="connsiteX94" fmla="*/ 2690949 w 4030825"/>
              <a:gd name="connsiteY94" fmla="*/ 1989287 h 2332653"/>
              <a:gd name="connsiteX95" fmla="*/ 2758129 w 4030825"/>
              <a:gd name="connsiteY95" fmla="*/ 1989287 h 2332653"/>
              <a:gd name="connsiteX96" fmla="*/ 2758129 w 4030825"/>
              <a:gd name="connsiteY96" fmla="*/ 2007948 h 2332653"/>
              <a:gd name="connsiteX97" fmla="*/ 2870097 w 4030825"/>
              <a:gd name="connsiteY97" fmla="*/ 2007948 h 2332653"/>
              <a:gd name="connsiteX98" fmla="*/ 2870097 w 4030825"/>
              <a:gd name="connsiteY98" fmla="*/ 2045270 h 2332653"/>
              <a:gd name="connsiteX99" fmla="*/ 2959671 w 4030825"/>
              <a:gd name="connsiteY99" fmla="*/ 2045270 h 2332653"/>
              <a:gd name="connsiteX100" fmla="*/ 2959671 w 4030825"/>
              <a:gd name="connsiteY100" fmla="*/ 2075128 h 2332653"/>
              <a:gd name="connsiteX101" fmla="*/ 3023119 w 4030825"/>
              <a:gd name="connsiteY101" fmla="*/ 2075128 h 2332653"/>
              <a:gd name="connsiteX102" fmla="*/ 3023119 w 4030825"/>
              <a:gd name="connsiteY102" fmla="*/ 2108718 h 2332653"/>
              <a:gd name="connsiteX103" fmla="*/ 3112693 w 4030825"/>
              <a:gd name="connsiteY103" fmla="*/ 2108718 h 2332653"/>
              <a:gd name="connsiteX104" fmla="*/ 3112693 w 4030825"/>
              <a:gd name="connsiteY104" fmla="*/ 2134844 h 2332653"/>
              <a:gd name="connsiteX105" fmla="*/ 3269447 w 4030825"/>
              <a:gd name="connsiteY105" fmla="*/ 2134844 h 2332653"/>
              <a:gd name="connsiteX106" fmla="*/ 3269447 w 4030825"/>
              <a:gd name="connsiteY106" fmla="*/ 2134844 h 2332653"/>
              <a:gd name="connsiteX107" fmla="*/ 3306770 w 4030825"/>
              <a:gd name="connsiteY107" fmla="*/ 2172167 h 2332653"/>
              <a:gd name="connsiteX108" fmla="*/ 3332895 w 4030825"/>
              <a:gd name="connsiteY108" fmla="*/ 2198292 h 2332653"/>
              <a:gd name="connsiteX109" fmla="*/ 3429933 w 4030825"/>
              <a:gd name="connsiteY109" fmla="*/ 2198292 h 2332653"/>
              <a:gd name="connsiteX110" fmla="*/ 3429933 w 4030825"/>
              <a:gd name="connsiteY110" fmla="*/ 2224418 h 2332653"/>
              <a:gd name="connsiteX111" fmla="*/ 3515775 w 4030825"/>
              <a:gd name="connsiteY111" fmla="*/ 2224418 h 2332653"/>
              <a:gd name="connsiteX112" fmla="*/ 3515775 w 4030825"/>
              <a:gd name="connsiteY112" fmla="*/ 2280402 h 2332653"/>
              <a:gd name="connsiteX113" fmla="*/ 3642671 w 4030825"/>
              <a:gd name="connsiteY113" fmla="*/ 2280402 h 2332653"/>
              <a:gd name="connsiteX114" fmla="*/ 3642671 w 4030825"/>
              <a:gd name="connsiteY114" fmla="*/ 2332653 h 2332653"/>
              <a:gd name="connsiteX115" fmla="*/ 4030825 w 4030825"/>
              <a:gd name="connsiteY115" fmla="*/ 2332653 h 2332653"/>
              <a:gd name="connsiteX0" fmla="*/ 0 w 4030825"/>
              <a:gd name="connsiteY0" fmla="*/ 0 h 2332653"/>
              <a:gd name="connsiteX1" fmla="*/ 82110 w 4030825"/>
              <a:gd name="connsiteY1" fmla="*/ 0 h 2332653"/>
              <a:gd name="connsiteX2" fmla="*/ 82110 w 4030825"/>
              <a:gd name="connsiteY2" fmla="*/ 55984 h 2332653"/>
              <a:gd name="connsiteX3" fmla="*/ 123164 w 4030825"/>
              <a:gd name="connsiteY3" fmla="*/ 55984 h 2332653"/>
              <a:gd name="connsiteX4" fmla="*/ 123164 w 4030825"/>
              <a:gd name="connsiteY4" fmla="*/ 100771 h 2332653"/>
              <a:gd name="connsiteX5" fmla="*/ 156755 w 4030825"/>
              <a:gd name="connsiteY5" fmla="*/ 100771 h 2332653"/>
              <a:gd name="connsiteX6" fmla="*/ 156755 w 4030825"/>
              <a:gd name="connsiteY6" fmla="*/ 145558 h 2332653"/>
              <a:gd name="connsiteX7" fmla="*/ 156755 w 4030825"/>
              <a:gd name="connsiteY7" fmla="*/ 145558 h 2332653"/>
              <a:gd name="connsiteX8" fmla="*/ 186613 w 4030825"/>
              <a:gd name="connsiteY8" fmla="*/ 175416 h 2332653"/>
              <a:gd name="connsiteX9" fmla="*/ 238864 w 4030825"/>
              <a:gd name="connsiteY9" fmla="*/ 175416 h 2332653"/>
              <a:gd name="connsiteX10" fmla="*/ 238864 w 4030825"/>
              <a:gd name="connsiteY10" fmla="*/ 235131 h 2332653"/>
              <a:gd name="connsiteX11" fmla="*/ 272454 w 4030825"/>
              <a:gd name="connsiteY11" fmla="*/ 235131 h 2332653"/>
              <a:gd name="connsiteX12" fmla="*/ 272454 w 4030825"/>
              <a:gd name="connsiteY12" fmla="*/ 276186 h 2332653"/>
              <a:gd name="connsiteX13" fmla="*/ 328438 w 4030825"/>
              <a:gd name="connsiteY13" fmla="*/ 276186 h 2332653"/>
              <a:gd name="connsiteX14" fmla="*/ 328438 w 4030825"/>
              <a:gd name="connsiteY14" fmla="*/ 328438 h 2332653"/>
              <a:gd name="connsiteX15" fmla="*/ 373225 w 4030825"/>
              <a:gd name="connsiteY15" fmla="*/ 328438 h 2332653"/>
              <a:gd name="connsiteX16" fmla="*/ 373225 w 4030825"/>
              <a:gd name="connsiteY16" fmla="*/ 350831 h 2332653"/>
              <a:gd name="connsiteX17" fmla="*/ 410547 w 4030825"/>
              <a:gd name="connsiteY17" fmla="*/ 350831 h 2332653"/>
              <a:gd name="connsiteX18" fmla="*/ 410547 w 4030825"/>
              <a:gd name="connsiteY18" fmla="*/ 418011 h 2332653"/>
              <a:gd name="connsiteX19" fmla="*/ 455334 w 4030825"/>
              <a:gd name="connsiteY19" fmla="*/ 418011 h 2332653"/>
              <a:gd name="connsiteX20" fmla="*/ 455334 w 4030825"/>
              <a:gd name="connsiteY20" fmla="*/ 462798 h 2332653"/>
              <a:gd name="connsiteX21" fmla="*/ 500121 w 4030825"/>
              <a:gd name="connsiteY21" fmla="*/ 462798 h 2332653"/>
              <a:gd name="connsiteX22" fmla="*/ 500121 w 4030825"/>
              <a:gd name="connsiteY22" fmla="*/ 511318 h 2332653"/>
              <a:gd name="connsiteX23" fmla="*/ 559837 w 4030825"/>
              <a:gd name="connsiteY23" fmla="*/ 511318 h 2332653"/>
              <a:gd name="connsiteX24" fmla="*/ 559837 w 4030825"/>
              <a:gd name="connsiteY24" fmla="*/ 556105 h 2332653"/>
              <a:gd name="connsiteX25" fmla="*/ 627017 w 4030825"/>
              <a:gd name="connsiteY25" fmla="*/ 556105 h 2332653"/>
              <a:gd name="connsiteX26" fmla="*/ 627017 w 4030825"/>
              <a:gd name="connsiteY26" fmla="*/ 582230 h 2332653"/>
              <a:gd name="connsiteX27" fmla="*/ 668072 w 4030825"/>
              <a:gd name="connsiteY27" fmla="*/ 582230 h 2332653"/>
              <a:gd name="connsiteX28" fmla="*/ 668072 w 4030825"/>
              <a:gd name="connsiteY28" fmla="*/ 623285 h 2332653"/>
              <a:gd name="connsiteX29" fmla="*/ 705395 w 4030825"/>
              <a:gd name="connsiteY29" fmla="*/ 623285 h 2332653"/>
              <a:gd name="connsiteX30" fmla="*/ 705395 w 4030825"/>
              <a:gd name="connsiteY30" fmla="*/ 668072 h 2332653"/>
              <a:gd name="connsiteX31" fmla="*/ 753914 w 4030825"/>
              <a:gd name="connsiteY31" fmla="*/ 668072 h 2332653"/>
              <a:gd name="connsiteX32" fmla="*/ 753914 w 4030825"/>
              <a:gd name="connsiteY32" fmla="*/ 735252 h 2332653"/>
              <a:gd name="connsiteX33" fmla="*/ 809897 w 4030825"/>
              <a:gd name="connsiteY33" fmla="*/ 735252 h 2332653"/>
              <a:gd name="connsiteX34" fmla="*/ 809897 w 4030825"/>
              <a:gd name="connsiteY34" fmla="*/ 776307 h 2332653"/>
              <a:gd name="connsiteX35" fmla="*/ 850952 w 4030825"/>
              <a:gd name="connsiteY35" fmla="*/ 776307 h 2332653"/>
              <a:gd name="connsiteX36" fmla="*/ 850952 w 4030825"/>
              <a:gd name="connsiteY36" fmla="*/ 806165 h 2332653"/>
              <a:gd name="connsiteX37" fmla="*/ 903204 w 4030825"/>
              <a:gd name="connsiteY37" fmla="*/ 806165 h 2332653"/>
              <a:gd name="connsiteX38" fmla="*/ 903204 w 4030825"/>
              <a:gd name="connsiteY38" fmla="*/ 836023 h 2332653"/>
              <a:gd name="connsiteX39" fmla="*/ 947991 w 4030825"/>
              <a:gd name="connsiteY39" fmla="*/ 836023 h 2332653"/>
              <a:gd name="connsiteX40" fmla="*/ 947991 w 4030825"/>
              <a:gd name="connsiteY40" fmla="*/ 884542 h 2332653"/>
              <a:gd name="connsiteX41" fmla="*/ 1003974 w 4030825"/>
              <a:gd name="connsiteY41" fmla="*/ 884542 h 2332653"/>
              <a:gd name="connsiteX42" fmla="*/ 1003974 w 4030825"/>
              <a:gd name="connsiteY42" fmla="*/ 884542 h 2332653"/>
              <a:gd name="connsiteX43" fmla="*/ 1033832 w 4030825"/>
              <a:gd name="connsiteY43" fmla="*/ 914400 h 2332653"/>
              <a:gd name="connsiteX44" fmla="*/ 1033832 w 4030825"/>
              <a:gd name="connsiteY44" fmla="*/ 962919 h 2332653"/>
              <a:gd name="connsiteX45" fmla="*/ 1104745 w 4030825"/>
              <a:gd name="connsiteY45" fmla="*/ 962919 h 2332653"/>
              <a:gd name="connsiteX46" fmla="*/ 1104745 w 4030825"/>
              <a:gd name="connsiteY46" fmla="*/ 1030100 h 2332653"/>
              <a:gd name="connsiteX47" fmla="*/ 1179390 w 4030825"/>
              <a:gd name="connsiteY47" fmla="*/ 1030100 h 2332653"/>
              <a:gd name="connsiteX48" fmla="*/ 1179390 w 4030825"/>
              <a:gd name="connsiteY48" fmla="*/ 1071154 h 2332653"/>
              <a:gd name="connsiteX49" fmla="*/ 1227909 w 4030825"/>
              <a:gd name="connsiteY49" fmla="*/ 1071154 h 2332653"/>
              <a:gd name="connsiteX50" fmla="*/ 1227909 w 4030825"/>
              <a:gd name="connsiteY50" fmla="*/ 1123406 h 2332653"/>
              <a:gd name="connsiteX51" fmla="*/ 1280160 w 4030825"/>
              <a:gd name="connsiteY51" fmla="*/ 1123406 h 2332653"/>
              <a:gd name="connsiteX52" fmla="*/ 1280160 w 4030825"/>
              <a:gd name="connsiteY52" fmla="*/ 1171925 h 2332653"/>
              <a:gd name="connsiteX53" fmla="*/ 1321215 w 4030825"/>
              <a:gd name="connsiteY53" fmla="*/ 1171925 h 2332653"/>
              <a:gd name="connsiteX54" fmla="*/ 1321215 w 4030825"/>
              <a:gd name="connsiteY54" fmla="*/ 1209247 h 2332653"/>
              <a:gd name="connsiteX55" fmla="*/ 1380931 w 4030825"/>
              <a:gd name="connsiteY55" fmla="*/ 1209247 h 2332653"/>
              <a:gd name="connsiteX56" fmla="*/ 1380931 w 4030825"/>
              <a:gd name="connsiteY56" fmla="*/ 1272696 h 2332653"/>
              <a:gd name="connsiteX57" fmla="*/ 1474237 w 4030825"/>
              <a:gd name="connsiteY57" fmla="*/ 1272696 h 2332653"/>
              <a:gd name="connsiteX58" fmla="*/ 1474237 w 4030825"/>
              <a:gd name="connsiteY58" fmla="*/ 1317482 h 2332653"/>
              <a:gd name="connsiteX59" fmla="*/ 1519024 w 4030825"/>
              <a:gd name="connsiteY59" fmla="*/ 1317482 h 2332653"/>
              <a:gd name="connsiteX60" fmla="*/ 1519024 w 4030825"/>
              <a:gd name="connsiteY60" fmla="*/ 1388395 h 2332653"/>
              <a:gd name="connsiteX61" fmla="*/ 1586204 w 4030825"/>
              <a:gd name="connsiteY61" fmla="*/ 1388395 h 2332653"/>
              <a:gd name="connsiteX62" fmla="*/ 1586204 w 4030825"/>
              <a:gd name="connsiteY62" fmla="*/ 1433182 h 2332653"/>
              <a:gd name="connsiteX63" fmla="*/ 1645920 w 4030825"/>
              <a:gd name="connsiteY63" fmla="*/ 1433182 h 2332653"/>
              <a:gd name="connsiteX64" fmla="*/ 1645920 w 4030825"/>
              <a:gd name="connsiteY64" fmla="*/ 1474237 h 2332653"/>
              <a:gd name="connsiteX65" fmla="*/ 1694439 w 4030825"/>
              <a:gd name="connsiteY65" fmla="*/ 1474237 h 2332653"/>
              <a:gd name="connsiteX66" fmla="*/ 1694439 w 4030825"/>
              <a:gd name="connsiteY66" fmla="*/ 1526488 h 2332653"/>
              <a:gd name="connsiteX67" fmla="*/ 1769084 w 4030825"/>
              <a:gd name="connsiteY67" fmla="*/ 1526488 h 2332653"/>
              <a:gd name="connsiteX68" fmla="*/ 1769084 w 4030825"/>
              <a:gd name="connsiteY68" fmla="*/ 1593669 h 2332653"/>
              <a:gd name="connsiteX69" fmla="*/ 1839997 w 4030825"/>
              <a:gd name="connsiteY69" fmla="*/ 1593669 h 2332653"/>
              <a:gd name="connsiteX70" fmla="*/ 1839997 w 4030825"/>
              <a:gd name="connsiteY70" fmla="*/ 1616062 h 2332653"/>
              <a:gd name="connsiteX71" fmla="*/ 1877319 w 4030825"/>
              <a:gd name="connsiteY71" fmla="*/ 1616062 h 2332653"/>
              <a:gd name="connsiteX72" fmla="*/ 1877319 w 4030825"/>
              <a:gd name="connsiteY72" fmla="*/ 1645920 h 2332653"/>
              <a:gd name="connsiteX73" fmla="*/ 1985555 w 4030825"/>
              <a:gd name="connsiteY73" fmla="*/ 1645920 h 2332653"/>
              <a:gd name="connsiteX74" fmla="*/ 1985555 w 4030825"/>
              <a:gd name="connsiteY74" fmla="*/ 1679510 h 2332653"/>
              <a:gd name="connsiteX75" fmla="*/ 2052735 w 4030825"/>
              <a:gd name="connsiteY75" fmla="*/ 1679510 h 2332653"/>
              <a:gd name="connsiteX76" fmla="*/ 2052735 w 4030825"/>
              <a:gd name="connsiteY76" fmla="*/ 1679510 h 2332653"/>
              <a:gd name="connsiteX77" fmla="*/ 2134844 w 4030825"/>
              <a:gd name="connsiteY77" fmla="*/ 1679510 h 2332653"/>
              <a:gd name="connsiteX78" fmla="*/ 2134844 w 4030825"/>
              <a:gd name="connsiteY78" fmla="*/ 1731762 h 2332653"/>
              <a:gd name="connsiteX79" fmla="*/ 2187096 w 4030825"/>
              <a:gd name="connsiteY79" fmla="*/ 1731762 h 2332653"/>
              <a:gd name="connsiteX80" fmla="*/ 2190827 w 4030825"/>
              <a:gd name="connsiteY80" fmla="*/ 1769084 h 2332653"/>
              <a:gd name="connsiteX81" fmla="*/ 2243079 w 4030825"/>
              <a:gd name="connsiteY81" fmla="*/ 1765352 h 2332653"/>
              <a:gd name="connsiteX82" fmla="*/ 2243079 w 4030825"/>
              <a:gd name="connsiteY82" fmla="*/ 1791478 h 2332653"/>
              <a:gd name="connsiteX83" fmla="*/ 2366244 w 4030825"/>
              <a:gd name="connsiteY83" fmla="*/ 1791478 h 2332653"/>
              <a:gd name="connsiteX84" fmla="*/ 2366244 w 4030825"/>
              <a:gd name="connsiteY84" fmla="*/ 1821336 h 2332653"/>
              <a:gd name="connsiteX85" fmla="*/ 2414763 w 4030825"/>
              <a:gd name="connsiteY85" fmla="*/ 1821336 h 2332653"/>
              <a:gd name="connsiteX86" fmla="*/ 2414763 w 4030825"/>
              <a:gd name="connsiteY86" fmla="*/ 1851194 h 2332653"/>
              <a:gd name="connsiteX87" fmla="*/ 2444621 w 4030825"/>
              <a:gd name="connsiteY87" fmla="*/ 1851194 h 2332653"/>
              <a:gd name="connsiteX88" fmla="*/ 2444621 w 4030825"/>
              <a:gd name="connsiteY88" fmla="*/ 1881051 h 2332653"/>
              <a:gd name="connsiteX89" fmla="*/ 2522998 w 4030825"/>
              <a:gd name="connsiteY89" fmla="*/ 1881051 h 2332653"/>
              <a:gd name="connsiteX90" fmla="*/ 2522998 w 4030825"/>
              <a:gd name="connsiteY90" fmla="*/ 1925838 h 2332653"/>
              <a:gd name="connsiteX91" fmla="*/ 2616304 w 4030825"/>
              <a:gd name="connsiteY91" fmla="*/ 1925838 h 2332653"/>
              <a:gd name="connsiteX92" fmla="*/ 2616304 w 4030825"/>
              <a:gd name="connsiteY92" fmla="*/ 1963161 h 2332653"/>
              <a:gd name="connsiteX93" fmla="*/ 2690949 w 4030825"/>
              <a:gd name="connsiteY93" fmla="*/ 1963161 h 2332653"/>
              <a:gd name="connsiteX94" fmla="*/ 2690949 w 4030825"/>
              <a:gd name="connsiteY94" fmla="*/ 1989287 h 2332653"/>
              <a:gd name="connsiteX95" fmla="*/ 2758129 w 4030825"/>
              <a:gd name="connsiteY95" fmla="*/ 1989287 h 2332653"/>
              <a:gd name="connsiteX96" fmla="*/ 2758129 w 4030825"/>
              <a:gd name="connsiteY96" fmla="*/ 2007948 h 2332653"/>
              <a:gd name="connsiteX97" fmla="*/ 2870097 w 4030825"/>
              <a:gd name="connsiteY97" fmla="*/ 2007948 h 2332653"/>
              <a:gd name="connsiteX98" fmla="*/ 2870097 w 4030825"/>
              <a:gd name="connsiteY98" fmla="*/ 2045270 h 2332653"/>
              <a:gd name="connsiteX99" fmla="*/ 2959671 w 4030825"/>
              <a:gd name="connsiteY99" fmla="*/ 2045270 h 2332653"/>
              <a:gd name="connsiteX100" fmla="*/ 2959671 w 4030825"/>
              <a:gd name="connsiteY100" fmla="*/ 2075128 h 2332653"/>
              <a:gd name="connsiteX101" fmla="*/ 3023119 w 4030825"/>
              <a:gd name="connsiteY101" fmla="*/ 2075128 h 2332653"/>
              <a:gd name="connsiteX102" fmla="*/ 3023119 w 4030825"/>
              <a:gd name="connsiteY102" fmla="*/ 2108718 h 2332653"/>
              <a:gd name="connsiteX103" fmla="*/ 3112693 w 4030825"/>
              <a:gd name="connsiteY103" fmla="*/ 2108718 h 2332653"/>
              <a:gd name="connsiteX104" fmla="*/ 3112693 w 4030825"/>
              <a:gd name="connsiteY104" fmla="*/ 2134844 h 2332653"/>
              <a:gd name="connsiteX105" fmla="*/ 3269447 w 4030825"/>
              <a:gd name="connsiteY105" fmla="*/ 2134844 h 2332653"/>
              <a:gd name="connsiteX106" fmla="*/ 3269447 w 4030825"/>
              <a:gd name="connsiteY106" fmla="*/ 2134844 h 2332653"/>
              <a:gd name="connsiteX107" fmla="*/ 3306770 w 4030825"/>
              <a:gd name="connsiteY107" fmla="*/ 2172167 h 2332653"/>
              <a:gd name="connsiteX108" fmla="*/ 3332895 w 4030825"/>
              <a:gd name="connsiteY108" fmla="*/ 2198292 h 2332653"/>
              <a:gd name="connsiteX109" fmla="*/ 3429933 w 4030825"/>
              <a:gd name="connsiteY109" fmla="*/ 2198292 h 2332653"/>
              <a:gd name="connsiteX110" fmla="*/ 3429933 w 4030825"/>
              <a:gd name="connsiteY110" fmla="*/ 2224418 h 2332653"/>
              <a:gd name="connsiteX111" fmla="*/ 3515775 w 4030825"/>
              <a:gd name="connsiteY111" fmla="*/ 2224418 h 2332653"/>
              <a:gd name="connsiteX112" fmla="*/ 3515775 w 4030825"/>
              <a:gd name="connsiteY112" fmla="*/ 2280402 h 2332653"/>
              <a:gd name="connsiteX113" fmla="*/ 3642671 w 4030825"/>
              <a:gd name="connsiteY113" fmla="*/ 2280402 h 2332653"/>
              <a:gd name="connsiteX114" fmla="*/ 3642671 w 4030825"/>
              <a:gd name="connsiteY114" fmla="*/ 2332653 h 2332653"/>
              <a:gd name="connsiteX115" fmla="*/ 4030825 w 4030825"/>
              <a:gd name="connsiteY115" fmla="*/ 2332653 h 2332653"/>
              <a:gd name="connsiteX0" fmla="*/ 0 w 4030825"/>
              <a:gd name="connsiteY0" fmla="*/ 0 h 2332653"/>
              <a:gd name="connsiteX1" fmla="*/ 82110 w 4030825"/>
              <a:gd name="connsiteY1" fmla="*/ 0 h 2332653"/>
              <a:gd name="connsiteX2" fmla="*/ 82110 w 4030825"/>
              <a:gd name="connsiteY2" fmla="*/ 55984 h 2332653"/>
              <a:gd name="connsiteX3" fmla="*/ 123164 w 4030825"/>
              <a:gd name="connsiteY3" fmla="*/ 55984 h 2332653"/>
              <a:gd name="connsiteX4" fmla="*/ 123164 w 4030825"/>
              <a:gd name="connsiteY4" fmla="*/ 100771 h 2332653"/>
              <a:gd name="connsiteX5" fmla="*/ 156755 w 4030825"/>
              <a:gd name="connsiteY5" fmla="*/ 100771 h 2332653"/>
              <a:gd name="connsiteX6" fmla="*/ 156755 w 4030825"/>
              <a:gd name="connsiteY6" fmla="*/ 145558 h 2332653"/>
              <a:gd name="connsiteX7" fmla="*/ 156755 w 4030825"/>
              <a:gd name="connsiteY7" fmla="*/ 145558 h 2332653"/>
              <a:gd name="connsiteX8" fmla="*/ 186613 w 4030825"/>
              <a:gd name="connsiteY8" fmla="*/ 175416 h 2332653"/>
              <a:gd name="connsiteX9" fmla="*/ 238864 w 4030825"/>
              <a:gd name="connsiteY9" fmla="*/ 175416 h 2332653"/>
              <a:gd name="connsiteX10" fmla="*/ 238864 w 4030825"/>
              <a:gd name="connsiteY10" fmla="*/ 235131 h 2332653"/>
              <a:gd name="connsiteX11" fmla="*/ 272454 w 4030825"/>
              <a:gd name="connsiteY11" fmla="*/ 235131 h 2332653"/>
              <a:gd name="connsiteX12" fmla="*/ 272454 w 4030825"/>
              <a:gd name="connsiteY12" fmla="*/ 276186 h 2332653"/>
              <a:gd name="connsiteX13" fmla="*/ 328438 w 4030825"/>
              <a:gd name="connsiteY13" fmla="*/ 276186 h 2332653"/>
              <a:gd name="connsiteX14" fmla="*/ 328438 w 4030825"/>
              <a:gd name="connsiteY14" fmla="*/ 328438 h 2332653"/>
              <a:gd name="connsiteX15" fmla="*/ 373225 w 4030825"/>
              <a:gd name="connsiteY15" fmla="*/ 328438 h 2332653"/>
              <a:gd name="connsiteX16" fmla="*/ 373225 w 4030825"/>
              <a:gd name="connsiteY16" fmla="*/ 350831 h 2332653"/>
              <a:gd name="connsiteX17" fmla="*/ 410547 w 4030825"/>
              <a:gd name="connsiteY17" fmla="*/ 350831 h 2332653"/>
              <a:gd name="connsiteX18" fmla="*/ 410547 w 4030825"/>
              <a:gd name="connsiteY18" fmla="*/ 418011 h 2332653"/>
              <a:gd name="connsiteX19" fmla="*/ 455334 w 4030825"/>
              <a:gd name="connsiteY19" fmla="*/ 418011 h 2332653"/>
              <a:gd name="connsiteX20" fmla="*/ 455334 w 4030825"/>
              <a:gd name="connsiteY20" fmla="*/ 462798 h 2332653"/>
              <a:gd name="connsiteX21" fmla="*/ 500121 w 4030825"/>
              <a:gd name="connsiteY21" fmla="*/ 462798 h 2332653"/>
              <a:gd name="connsiteX22" fmla="*/ 500121 w 4030825"/>
              <a:gd name="connsiteY22" fmla="*/ 511318 h 2332653"/>
              <a:gd name="connsiteX23" fmla="*/ 559837 w 4030825"/>
              <a:gd name="connsiteY23" fmla="*/ 511318 h 2332653"/>
              <a:gd name="connsiteX24" fmla="*/ 559837 w 4030825"/>
              <a:gd name="connsiteY24" fmla="*/ 556105 h 2332653"/>
              <a:gd name="connsiteX25" fmla="*/ 627017 w 4030825"/>
              <a:gd name="connsiteY25" fmla="*/ 556105 h 2332653"/>
              <a:gd name="connsiteX26" fmla="*/ 627017 w 4030825"/>
              <a:gd name="connsiteY26" fmla="*/ 582230 h 2332653"/>
              <a:gd name="connsiteX27" fmla="*/ 668072 w 4030825"/>
              <a:gd name="connsiteY27" fmla="*/ 582230 h 2332653"/>
              <a:gd name="connsiteX28" fmla="*/ 668072 w 4030825"/>
              <a:gd name="connsiteY28" fmla="*/ 623285 h 2332653"/>
              <a:gd name="connsiteX29" fmla="*/ 705395 w 4030825"/>
              <a:gd name="connsiteY29" fmla="*/ 623285 h 2332653"/>
              <a:gd name="connsiteX30" fmla="*/ 705395 w 4030825"/>
              <a:gd name="connsiteY30" fmla="*/ 668072 h 2332653"/>
              <a:gd name="connsiteX31" fmla="*/ 753914 w 4030825"/>
              <a:gd name="connsiteY31" fmla="*/ 668072 h 2332653"/>
              <a:gd name="connsiteX32" fmla="*/ 753914 w 4030825"/>
              <a:gd name="connsiteY32" fmla="*/ 735252 h 2332653"/>
              <a:gd name="connsiteX33" fmla="*/ 809897 w 4030825"/>
              <a:gd name="connsiteY33" fmla="*/ 735252 h 2332653"/>
              <a:gd name="connsiteX34" fmla="*/ 809897 w 4030825"/>
              <a:gd name="connsiteY34" fmla="*/ 776307 h 2332653"/>
              <a:gd name="connsiteX35" fmla="*/ 850952 w 4030825"/>
              <a:gd name="connsiteY35" fmla="*/ 776307 h 2332653"/>
              <a:gd name="connsiteX36" fmla="*/ 850952 w 4030825"/>
              <a:gd name="connsiteY36" fmla="*/ 806165 h 2332653"/>
              <a:gd name="connsiteX37" fmla="*/ 903204 w 4030825"/>
              <a:gd name="connsiteY37" fmla="*/ 806165 h 2332653"/>
              <a:gd name="connsiteX38" fmla="*/ 903204 w 4030825"/>
              <a:gd name="connsiteY38" fmla="*/ 836023 h 2332653"/>
              <a:gd name="connsiteX39" fmla="*/ 947991 w 4030825"/>
              <a:gd name="connsiteY39" fmla="*/ 836023 h 2332653"/>
              <a:gd name="connsiteX40" fmla="*/ 947991 w 4030825"/>
              <a:gd name="connsiteY40" fmla="*/ 884542 h 2332653"/>
              <a:gd name="connsiteX41" fmla="*/ 1003974 w 4030825"/>
              <a:gd name="connsiteY41" fmla="*/ 884542 h 2332653"/>
              <a:gd name="connsiteX42" fmla="*/ 1003974 w 4030825"/>
              <a:gd name="connsiteY42" fmla="*/ 884542 h 2332653"/>
              <a:gd name="connsiteX43" fmla="*/ 1033832 w 4030825"/>
              <a:gd name="connsiteY43" fmla="*/ 914400 h 2332653"/>
              <a:gd name="connsiteX44" fmla="*/ 1033832 w 4030825"/>
              <a:gd name="connsiteY44" fmla="*/ 962919 h 2332653"/>
              <a:gd name="connsiteX45" fmla="*/ 1104745 w 4030825"/>
              <a:gd name="connsiteY45" fmla="*/ 962919 h 2332653"/>
              <a:gd name="connsiteX46" fmla="*/ 1104745 w 4030825"/>
              <a:gd name="connsiteY46" fmla="*/ 1030100 h 2332653"/>
              <a:gd name="connsiteX47" fmla="*/ 1179390 w 4030825"/>
              <a:gd name="connsiteY47" fmla="*/ 1030100 h 2332653"/>
              <a:gd name="connsiteX48" fmla="*/ 1179390 w 4030825"/>
              <a:gd name="connsiteY48" fmla="*/ 1071154 h 2332653"/>
              <a:gd name="connsiteX49" fmla="*/ 1227909 w 4030825"/>
              <a:gd name="connsiteY49" fmla="*/ 1071154 h 2332653"/>
              <a:gd name="connsiteX50" fmla="*/ 1227909 w 4030825"/>
              <a:gd name="connsiteY50" fmla="*/ 1123406 h 2332653"/>
              <a:gd name="connsiteX51" fmla="*/ 1280160 w 4030825"/>
              <a:gd name="connsiteY51" fmla="*/ 1123406 h 2332653"/>
              <a:gd name="connsiteX52" fmla="*/ 1280160 w 4030825"/>
              <a:gd name="connsiteY52" fmla="*/ 1171925 h 2332653"/>
              <a:gd name="connsiteX53" fmla="*/ 1321215 w 4030825"/>
              <a:gd name="connsiteY53" fmla="*/ 1171925 h 2332653"/>
              <a:gd name="connsiteX54" fmla="*/ 1321215 w 4030825"/>
              <a:gd name="connsiteY54" fmla="*/ 1209247 h 2332653"/>
              <a:gd name="connsiteX55" fmla="*/ 1380931 w 4030825"/>
              <a:gd name="connsiteY55" fmla="*/ 1209247 h 2332653"/>
              <a:gd name="connsiteX56" fmla="*/ 1380931 w 4030825"/>
              <a:gd name="connsiteY56" fmla="*/ 1272696 h 2332653"/>
              <a:gd name="connsiteX57" fmla="*/ 1474237 w 4030825"/>
              <a:gd name="connsiteY57" fmla="*/ 1272696 h 2332653"/>
              <a:gd name="connsiteX58" fmla="*/ 1474237 w 4030825"/>
              <a:gd name="connsiteY58" fmla="*/ 1317482 h 2332653"/>
              <a:gd name="connsiteX59" fmla="*/ 1519024 w 4030825"/>
              <a:gd name="connsiteY59" fmla="*/ 1317482 h 2332653"/>
              <a:gd name="connsiteX60" fmla="*/ 1519024 w 4030825"/>
              <a:gd name="connsiteY60" fmla="*/ 1388395 h 2332653"/>
              <a:gd name="connsiteX61" fmla="*/ 1586204 w 4030825"/>
              <a:gd name="connsiteY61" fmla="*/ 1388395 h 2332653"/>
              <a:gd name="connsiteX62" fmla="*/ 1586204 w 4030825"/>
              <a:gd name="connsiteY62" fmla="*/ 1433182 h 2332653"/>
              <a:gd name="connsiteX63" fmla="*/ 1645920 w 4030825"/>
              <a:gd name="connsiteY63" fmla="*/ 1433182 h 2332653"/>
              <a:gd name="connsiteX64" fmla="*/ 1645920 w 4030825"/>
              <a:gd name="connsiteY64" fmla="*/ 1474237 h 2332653"/>
              <a:gd name="connsiteX65" fmla="*/ 1694439 w 4030825"/>
              <a:gd name="connsiteY65" fmla="*/ 1474237 h 2332653"/>
              <a:gd name="connsiteX66" fmla="*/ 1694439 w 4030825"/>
              <a:gd name="connsiteY66" fmla="*/ 1526488 h 2332653"/>
              <a:gd name="connsiteX67" fmla="*/ 1769084 w 4030825"/>
              <a:gd name="connsiteY67" fmla="*/ 1526488 h 2332653"/>
              <a:gd name="connsiteX68" fmla="*/ 1769084 w 4030825"/>
              <a:gd name="connsiteY68" fmla="*/ 1593669 h 2332653"/>
              <a:gd name="connsiteX69" fmla="*/ 1839997 w 4030825"/>
              <a:gd name="connsiteY69" fmla="*/ 1593669 h 2332653"/>
              <a:gd name="connsiteX70" fmla="*/ 1839997 w 4030825"/>
              <a:gd name="connsiteY70" fmla="*/ 1616062 h 2332653"/>
              <a:gd name="connsiteX71" fmla="*/ 1877319 w 4030825"/>
              <a:gd name="connsiteY71" fmla="*/ 1616062 h 2332653"/>
              <a:gd name="connsiteX72" fmla="*/ 1877319 w 4030825"/>
              <a:gd name="connsiteY72" fmla="*/ 1645920 h 2332653"/>
              <a:gd name="connsiteX73" fmla="*/ 1985555 w 4030825"/>
              <a:gd name="connsiteY73" fmla="*/ 1645920 h 2332653"/>
              <a:gd name="connsiteX74" fmla="*/ 1985555 w 4030825"/>
              <a:gd name="connsiteY74" fmla="*/ 1679510 h 2332653"/>
              <a:gd name="connsiteX75" fmla="*/ 2052735 w 4030825"/>
              <a:gd name="connsiteY75" fmla="*/ 1679510 h 2332653"/>
              <a:gd name="connsiteX76" fmla="*/ 2052735 w 4030825"/>
              <a:gd name="connsiteY76" fmla="*/ 1679510 h 2332653"/>
              <a:gd name="connsiteX77" fmla="*/ 2134844 w 4030825"/>
              <a:gd name="connsiteY77" fmla="*/ 1679510 h 2332653"/>
              <a:gd name="connsiteX78" fmla="*/ 2134844 w 4030825"/>
              <a:gd name="connsiteY78" fmla="*/ 1731762 h 2332653"/>
              <a:gd name="connsiteX79" fmla="*/ 2187096 w 4030825"/>
              <a:gd name="connsiteY79" fmla="*/ 1731762 h 2332653"/>
              <a:gd name="connsiteX80" fmla="*/ 2190827 w 4030825"/>
              <a:gd name="connsiteY80" fmla="*/ 1769084 h 2332653"/>
              <a:gd name="connsiteX81" fmla="*/ 2243079 w 4030825"/>
              <a:gd name="connsiteY81" fmla="*/ 1765352 h 2332653"/>
              <a:gd name="connsiteX82" fmla="*/ 2243079 w 4030825"/>
              <a:gd name="connsiteY82" fmla="*/ 1791478 h 2332653"/>
              <a:gd name="connsiteX83" fmla="*/ 2366244 w 4030825"/>
              <a:gd name="connsiteY83" fmla="*/ 1791478 h 2332653"/>
              <a:gd name="connsiteX84" fmla="*/ 2366244 w 4030825"/>
              <a:gd name="connsiteY84" fmla="*/ 1821336 h 2332653"/>
              <a:gd name="connsiteX85" fmla="*/ 2414763 w 4030825"/>
              <a:gd name="connsiteY85" fmla="*/ 1821336 h 2332653"/>
              <a:gd name="connsiteX86" fmla="*/ 2414763 w 4030825"/>
              <a:gd name="connsiteY86" fmla="*/ 1851194 h 2332653"/>
              <a:gd name="connsiteX87" fmla="*/ 2444621 w 4030825"/>
              <a:gd name="connsiteY87" fmla="*/ 1851194 h 2332653"/>
              <a:gd name="connsiteX88" fmla="*/ 2444621 w 4030825"/>
              <a:gd name="connsiteY88" fmla="*/ 1881051 h 2332653"/>
              <a:gd name="connsiteX89" fmla="*/ 2522998 w 4030825"/>
              <a:gd name="connsiteY89" fmla="*/ 1881051 h 2332653"/>
              <a:gd name="connsiteX90" fmla="*/ 2522998 w 4030825"/>
              <a:gd name="connsiteY90" fmla="*/ 1925838 h 2332653"/>
              <a:gd name="connsiteX91" fmla="*/ 2616304 w 4030825"/>
              <a:gd name="connsiteY91" fmla="*/ 1925838 h 2332653"/>
              <a:gd name="connsiteX92" fmla="*/ 2616304 w 4030825"/>
              <a:gd name="connsiteY92" fmla="*/ 1963161 h 2332653"/>
              <a:gd name="connsiteX93" fmla="*/ 2690949 w 4030825"/>
              <a:gd name="connsiteY93" fmla="*/ 1963161 h 2332653"/>
              <a:gd name="connsiteX94" fmla="*/ 2690949 w 4030825"/>
              <a:gd name="connsiteY94" fmla="*/ 1989287 h 2332653"/>
              <a:gd name="connsiteX95" fmla="*/ 2758129 w 4030825"/>
              <a:gd name="connsiteY95" fmla="*/ 1989287 h 2332653"/>
              <a:gd name="connsiteX96" fmla="*/ 2758129 w 4030825"/>
              <a:gd name="connsiteY96" fmla="*/ 2007948 h 2332653"/>
              <a:gd name="connsiteX97" fmla="*/ 2870097 w 4030825"/>
              <a:gd name="connsiteY97" fmla="*/ 2007948 h 2332653"/>
              <a:gd name="connsiteX98" fmla="*/ 2870097 w 4030825"/>
              <a:gd name="connsiteY98" fmla="*/ 2045270 h 2332653"/>
              <a:gd name="connsiteX99" fmla="*/ 2959671 w 4030825"/>
              <a:gd name="connsiteY99" fmla="*/ 2045270 h 2332653"/>
              <a:gd name="connsiteX100" fmla="*/ 2959671 w 4030825"/>
              <a:gd name="connsiteY100" fmla="*/ 2075128 h 2332653"/>
              <a:gd name="connsiteX101" fmla="*/ 3023119 w 4030825"/>
              <a:gd name="connsiteY101" fmla="*/ 2075128 h 2332653"/>
              <a:gd name="connsiteX102" fmla="*/ 3023119 w 4030825"/>
              <a:gd name="connsiteY102" fmla="*/ 2108718 h 2332653"/>
              <a:gd name="connsiteX103" fmla="*/ 3112693 w 4030825"/>
              <a:gd name="connsiteY103" fmla="*/ 2108718 h 2332653"/>
              <a:gd name="connsiteX104" fmla="*/ 3112693 w 4030825"/>
              <a:gd name="connsiteY104" fmla="*/ 2134844 h 2332653"/>
              <a:gd name="connsiteX105" fmla="*/ 3269447 w 4030825"/>
              <a:gd name="connsiteY105" fmla="*/ 2134844 h 2332653"/>
              <a:gd name="connsiteX106" fmla="*/ 3269447 w 4030825"/>
              <a:gd name="connsiteY106" fmla="*/ 2134844 h 2332653"/>
              <a:gd name="connsiteX107" fmla="*/ 3306770 w 4030825"/>
              <a:gd name="connsiteY107" fmla="*/ 2172167 h 2332653"/>
              <a:gd name="connsiteX108" fmla="*/ 3332895 w 4030825"/>
              <a:gd name="connsiteY108" fmla="*/ 2198292 h 2332653"/>
              <a:gd name="connsiteX109" fmla="*/ 3429933 w 4030825"/>
              <a:gd name="connsiteY109" fmla="*/ 2198292 h 2332653"/>
              <a:gd name="connsiteX110" fmla="*/ 3429933 w 4030825"/>
              <a:gd name="connsiteY110" fmla="*/ 2224418 h 2332653"/>
              <a:gd name="connsiteX111" fmla="*/ 3515775 w 4030825"/>
              <a:gd name="connsiteY111" fmla="*/ 2224418 h 2332653"/>
              <a:gd name="connsiteX112" fmla="*/ 3515775 w 4030825"/>
              <a:gd name="connsiteY112" fmla="*/ 2280402 h 2332653"/>
              <a:gd name="connsiteX113" fmla="*/ 3642671 w 4030825"/>
              <a:gd name="connsiteY113" fmla="*/ 2280402 h 2332653"/>
              <a:gd name="connsiteX114" fmla="*/ 3642671 w 4030825"/>
              <a:gd name="connsiteY114" fmla="*/ 2332653 h 2332653"/>
              <a:gd name="connsiteX115" fmla="*/ 4030825 w 4030825"/>
              <a:gd name="connsiteY115" fmla="*/ 2332653 h 233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030825" h="2332653">
                <a:moveTo>
                  <a:pt x="0" y="0"/>
                </a:moveTo>
                <a:lnTo>
                  <a:pt x="82110" y="0"/>
                </a:lnTo>
                <a:lnTo>
                  <a:pt x="82110" y="55984"/>
                </a:lnTo>
                <a:lnTo>
                  <a:pt x="123164" y="55984"/>
                </a:lnTo>
                <a:lnTo>
                  <a:pt x="123164" y="100771"/>
                </a:lnTo>
                <a:lnTo>
                  <a:pt x="156755" y="100771"/>
                </a:lnTo>
                <a:lnTo>
                  <a:pt x="156755" y="145558"/>
                </a:lnTo>
                <a:lnTo>
                  <a:pt x="156755" y="145558"/>
                </a:lnTo>
                <a:lnTo>
                  <a:pt x="186613" y="175416"/>
                </a:lnTo>
                <a:lnTo>
                  <a:pt x="238864" y="175416"/>
                </a:lnTo>
                <a:lnTo>
                  <a:pt x="238864" y="235131"/>
                </a:lnTo>
                <a:lnTo>
                  <a:pt x="272454" y="235131"/>
                </a:lnTo>
                <a:lnTo>
                  <a:pt x="272454" y="276186"/>
                </a:lnTo>
                <a:lnTo>
                  <a:pt x="328438" y="276186"/>
                </a:lnTo>
                <a:lnTo>
                  <a:pt x="328438" y="328438"/>
                </a:lnTo>
                <a:lnTo>
                  <a:pt x="373225" y="328438"/>
                </a:lnTo>
                <a:lnTo>
                  <a:pt x="373225" y="350831"/>
                </a:lnTo>
                <a:lnTo>
                  <a:pt x="410547" y="350831"/>
                </a:lnTo>
                <a:lnTo>
                  <a:pt x="410547" y="418011"/>
                </a:lnTo>
                <a:lnTo>
                  <a:pt x="455334" y="418011"/>
                </a:lnTo>
                <a:lnTo>
                  <a:pt x="455334" y="462798"/>
                </a:lnTo>
                <a:lnTo>
                  <a:pt x="500121" y="462798"/>
                </a:lnTo>
                <a:lnTo>
                  <a:pt x="500121" y="511318"/>
                </a:lnTo>
                <a:lnTo>
                  <a:pt x="559837" y="511318"/>
                </a:lnTo>
                <a:lnTo>
                  <a:pt x="559837" y="556105"/>
                </a:lnTo>
                <a:lnTo>
                  <a:pt x="627017" y="556105"/>
                </a:lnTo>
                <a:lnTo>
                  <a:pt x="627017" y="582230"/>
                </a:lnTo>
                <a:lnTo>
                  <a:pt x="668072" y="582230"/>
                </a:lnTo>
                <a:lnTo>
                  <a:pt x="668072" y="623285"/>
                </a:lnTo>
                <a:lnTo>
                  <a:pt x="705395" y="623285"/>
                </a:lnTo>
                <a:lnTo>
                  <a:pt x="705395" y="668072"/>
                </a:lnTo>
                <a:lnTo>
                  <a:pt x="753914" y="668072"/>
                </a:lnTo>
                <a:lnTo>
                  <a:pt x="753914" y="735252"/>
                </a:lnTo>
                <a:lnTo>
                  <a:pt x="809897" y="735252"/>
                </a:lnTo>
                <a:lnTo>
                  <a:pt x="809897" y="776307"/>
                </a:lnTo>
                <a:lnTo>
                  <a:pt x="850952" y="776307"/>
                </a:lnTo>
                <a:lnTo>
                  <a:pt x="850952" y="806165"/>
                </a:lnTo>
                <a:lnTo>
                  <a:pt x="903204" y="806165"/>
                </a:lnTo>
                <a:lnTo>
                  <a:pt x="903204" y="836023"/>
                </a:lnTo>
                <a:lnTo>
                  <a:pt x="947991" y="836023"/>
                </a:lnTo>
                <a:lnTo>
                  <a:pt x="947991" y="884542"/>
                </a:lnTo>
                <a:lnTo>
                  <a:pt x="1003974" y="884542"/>
                </a:lnTo>
                <a:lnTo>
                  <a:pt x="1003974" y="884542"/>
                </a:lnTo>
                <a:lnTo>
                  <a:pt x="1033832" y="914400"/>
                </a:lnTo>
                <a:lnTo>
                  <a:pt x="1033832" y="962919"/>
                </a:lnTo>
                <a:lnTo>
                  <a:pt x="1104745" y="962919"/>
                </a:lnTo>
                <a:lnTo>
                  <a:pt x="1104745" y="1030100"/>
                </a:lnTo>
                <a:lnTo>
                  <a:pt x="1179390" y="1030100"/>
                </a:lnTo>
                <a:lnTo>
                  <a:pt x="1179390" y="1071154"/>
                </a:lnTo>
                <a:lnTo>
                  <a:pt x="1227909" y="1071154"/>
                </a:lnTo>
                <a:lnTo>
                  <a:pt x="1227909" y="1123406"/>
                </a:lnTo>
                <a:lnTo>
                  <a:pt x="1280160" y="1123406"/>
                </a:lnTo>
                <a:lnTo>
                  <a:pt x="1280160" y="1171925"/>
                </a:lnTo>
                <a:lnTo>
                  <a:pt x="1321215" y="1171925"/>
                </a:lnTo>
                <a:lnTo>
                  <a:pt x="1321215" y="1209247"/>
                </a:lnTo>
                <a:lnTo>
                  <a:pt x="1380931" y="1209247"/>
                </a:lnTo>
                <a:lnTo>
                  <a:pt x="1380931" y="1272696"/>
                </a:lnTo>
                <a:lnTo>
                  <a:pt x="1474237" y="1272696"/>
                </a:lnTo>
                <a:lnTo>
                  <a:pt x="1474237" y="1317482"/>
                </a:lnTo>
                <a:lnTo>
                  <a:pt x="1519024" y="1317482"/>
                </a:lnTo>
                <a:lnTo>
                  <a:pt x="1519024" y="1388395"/>
                </a:lnTo>
                <a:lnTo>
                  <a:pt x="1586204" y="1388395"/>
                </a:lnTo>
                <a:lnTo>
                  <a:pt x="1586204" y="1433182"/>
                </a:lnTo>
                <a:lnTo>
                  <a:pt x="1645920" y="1433182"/>
                </a:lnTo>
                <a:lnTo>
                  <a:pt x="1645920" y="1474237"/>
                </a:lnTo>
                <a:lnTo>
                  <a:pt x="1694439" y="1474237"/>
                </a:lnTo>
                <a:lnTo>
                  <a:pt x="1694439" y="1526488"/>
                </a:lnTo>
                <a:lnTo>
                  <a:pt x="1769084" y="1526488"/>
                </a:lnTo>
                <a:lnTo>
                  <a:pt x="1769084" y="1593669"/>
                </a:lnTo>
                <a:lnTo>
                  <a:pt x="1839997" y="1593669"/>
                </a:lnTo>
                <a:lnTo>
                  <a:pt x="1839997" y="1616062"/>
                </a:lnTo>
                <a:lnTo>
                  <a:pt x="1877319" y="1616062"/>
                </a:lnTo>
                <a:lnTo>
                  <a:pt x="1877319" y="1645920"/>
                </a:lnTo>
                <a:lnTo>
                  <a:pt x="1985555" y="1645920"/>
                </a:lnTo>
                <a:lnTo>
                  <a:pt x="1985555" y="1679510"/>
                </a:lnTo>
                <a:lnTo>
                  <a:pt x="2052735" y="1679510"/>
                </a:lnTo>
                <a:lnTo>
                  <a:pt x="2052735" y="1679510"/>
                </a:lnTo>
                <a:lnTo>
                  <a:pt x="2134844" y="1679510"/>
                </a:lnTo>
                <a:lnTo>
                  <a:pt x="2134844" y="1731762"/>
                </a:lnTo>
                <a:lnTo>
                  <a:pt x="2187096" y="1731762"/>
                </a:lnTo>
                <a:cubicBezTo>
                  <a:pt x="2183227" y="1766589"/>
                  <a:pt x="2188961" y="1750423"/>
                  <a:pt x="2190827" y="1769084"/>
                </a:cubicBezTo>
                <a:lnTo>
                  <a:pt x="2243079" y="1765352"/>
                </a:lnTo>
                <a:lnTo>
                  <a:pt x="2243079" y="1791478"/>
                </a:lnTo>
                <a:lnTo>
                  <a:pt x="2366244" y="1791478"/>
                </a:lnTo>
                <a:lnTo>
                  <a:pt x="2366244" y="1821336"/>
                </a:lnTo>
                <a:lnTo>
                  <a:pt x="2414763" y="1821336"/>
                </a:lnTo>
                <a:lnTo>
                  <a:pt x="2414763" y="1851194"/>
                </a:lnTo>
                <a:lnTo>
                  <a:pt x="2444621" y="1851194"/>
                </a:lnTo>
                <a:lnTo>
                  <a:pt x="2444621" y="1881051"/>
                </a:lnTo>
                <a:lnTo>
                  <a:pt x="2522998" y="1881051"/>
                </a:lnTo>
                <a:lnTo>
                  <a:pt x="2522998" y="1925838"/>
                </a:lnTo>
                <a:lnTo>
                  <a:pt x="2616304" y="1925838"/>
                </a:lnTo>
                <a:lnTo>
                  <a:pt x="2616304" y="1963161"/>
                </a:lnTo>
                <a:lnTo>
                  <a:pt x="2690949" y="1963161"/>
                </a:lnTo>
                <a:lnTo>
                  <a:pt x="2690949" y="1989287"/>
                </a:lnTo>
                <a:lnTo>
                  <a:pt x="2758129" y="1989287"/>
                </a:lnTo>
                <a:lnTo>
                  <a:pt x="2758129" y="2007948"/>
                </a:lnTo>
                <a:lnTo>
                  <a:pt x="2870097" y="2007948"/>
                </a:lnTo>
                <a:lnTo>
                  <a:pt x="2870097" y="2045270"/>
                </a:lnTo>
                <a:lnTo>
                  <a:pt x="2959671" y="2045270"/>
                </a:lnTo>
                <a:lnTo>
                  <a:pt x="2959671" y="2075128"/>
                </a:lnTo>
                <a:lnTo>
                  <a:pt x="3023119" y="2075128"/>
                </a:lnTo>
                <a:lnTo>
                  <a:pt x="3023119" y="2108718"/>
                </a:lnTo>
                <a:lnTo>
                  <a:pt x="3112693" y="2108718"/>
                </a:lnTo>
                <a:lnTo>
                  <a:pt x="3112693" y="2134844"/>
                </a:lnTo>
                <a:lnTo>
                  <a:pt x="3269447" y="2134844"/>
                </a:lnTo>
                <a:lnTo>
                  <a:pt x="3269447" y="2134844"/>
                </a:lnTo>
                <a:lnTo>
                  <a:pt x="3306770" y="2172167"/>
                </a:lnTo>
                <a:lnTo>
                  <a:pt x="3332895" y="2198292"/>
                </a:lnTo>
                <a:lnTo>
                  <a:pt x="3429933" y="2198292"/>
                </a:lnTo>
                <a:lnTo>
                  <a:pt x="3429933" y="2224418"/>
                </a:lnTo>
                <a:lnTo>
                  <a:pt x="3515775" y="2224418"/>
                </a:lnTo>
                <a:lnTo>
                  <a:pt x="3515775" y="2280402"/>
                </a:lnTo>
                <a:lnTo>
                  <a:pt x="3642671" y="2280402"/>
                </a:lnTo>
                <a:lnTo>
                  <a:pt x="3642671" y="2332653"/>
                </a:lnTo>
                <a:lnTo>
                  <a:pt x="4030825" y="2332653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F3017B2-2648-4CFB-81A6-7820A1B491FF}"/>
              </a:ext>
            </a:extLst>
          </p:cNvPr>
          <p:cNvGrpSpPr/>
          <p:nvPr/>
        </p:nvGrpSpPr>
        <p:grpSpPr>
          <a:xfrm>
            <a:off x="1487157" y="1819479"/>
            <a:ext cx="3741821" cy="2907631"/>
            <a:chOff x="1255295" y="1832811"/>
            <a:chExt cx="3741821" cy="290763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1C9DD96-5A14-40DB-9657-6BF909BC6FA9}"/>
                </a:ext>
              </a:extLst>
            </p:cNvPr>
            <p:cNvSpPr/>
            <p:nvPr/>
          </p:nvSpPr>
          <p:spPr bwMode="auto">
            <a:xfrm>
              <a:off x="1255295" y="1832811"/>
              <a:ext cx="2971800" cy="2839452"/>
            </a:xfrm>
            <a:custGeom>
              <a:avLst/>
              <a:gdLst>
                <a:gd name="connsiteX0" fmla="*/ 0 w 2971800"/>
                <a:gd name="connsiteY0" fmla="*/ 0 h 2839452"/>
                <a:gd name="connsiteX1" fmla="*/ 64168 w 2971800"/>
                <a:gd name="connsiteY1" fmla="*/ 0 h 2839452"/>
                <a:gd name="connsiteX2" fmla="*/ 64168 w 2971800"/>
                <a:gd name="connsiteY2" fmla="*/ 36094 h 2839452"/>
                <a:gd name="connsiteX3" fmla="*/ 96252 w 2971800"/>
                <a:gd name="connsiteY3" fmla="*/ 36094 h 2839452"/>
                <a:gd name="connsiteX4" fmla="*/ 96252 w 2971800"/>
                <a:gd name="connsiteY4" fmla="*/ 92242 h 2839452"/>
                <a:gd name="connsiteX5" fmla="*/ 124326 w 2971800"/>
                <a:gd name="connsiteY5" fmla="*/ 92242 h 2839452"/>
                <a:gd name="connsiteX6" fmla="*/ 124326 w 2971800"/>
                <a:gd name="connsiteY6" fmla="*/ 140368 h 2839452"/>
                <a:gd name="connsiteX7" fmla="*/ 124326 w 2971800"/>
                <a:gd name="connsiteY7" fmla="*/ 140368 h 2839452"/>
                <a:gd name="connsiteX8" fmla="*/ 156410 w 2971800"/>
                <a:gd name="connsiteY8" fmla="*/ 172452 h 2839452"/>
                <a:gd name="connsiteX9" fmla="*/ 156410 w 2971800"/>
                <a:gd name="connsiteY9" fmla="*/ 172452 h 2839452"/>
                <a:gd name="connsiteX10" fmla="*/ 156410 w 2971800"/>
                <a:gd name="connsiteY10" fmla="*/ 212557 h 2839452"/>
                <a:gd name="connsiteX11" fmla="*/ 208547 w 2971800"/>
                <a:gd name="connsiteY11" fmla="*/ 212557 h 2839452"/>
                <a:gd name="connsiteX12" fmla="*/ 208547 w 2971800"/>
                <a:gd name="connsiteY12" fmla="*/ 308810 h 2839452"/>
                <a:gd name="connsiteX13" fmla="*/ 244642 w 2971800"/>
                <a:gd name="connsiteY13" fmla="*/ 308810 h 2839452"/>
                <a:gd name="connsiteX14" fmla="*/ 244642 w 2971800"/>
                <a:gd name="connsiteY14" fmla="*/ 364957 h 2839452"/>
                <a:gd name="connsiteX15" fmla="*/ 264694 w 2971800"/>
                <a:gd name="connsiteY15" fmla="*/ 364957 h 2839452"/>
                <a:gd name="connsiteX16" fmla="*/ 264694 w 2971800"/>
                <a:gd name="connsiteY16" fmla="*/ 417094 h 2839452"/>
                <a:gd name="connsiteX17" fmla="*/ 264694 w 2971800"/>
                <a:gd name="connsiteY17" fmla="*/ 417094 h 2839452"/>
                <a:gd name="connsiteX18" fmla="*/ 300789 w 2971800"/>
                <a:gd name="connsiteY18" fmla="*/ 417094 h 2839452"/>
                <a:gd name="connsiteX19" fmla="*/ 300789 w 2971800"/>
                <a:gd name="connsiteY19" fmla="*/ 457200 h 2839452"/>
                <a:gd name="connsiteX20" fmla="*/ 332873 w 2971800"/>
                <a:gd name="connsiteY20" fmla="*/ 457200 h 2839452"/>
                <a:gd name="connsiteX21" fmla="*/ 332873 w 2971800"/>
                <a:gd name="connsiteY21" fmla="*/ 585536 h 2839452"/>
                <a:gd name="connsiteX22" fmla="*/ 372979 w 2971800"/>
                <a:gd name="connsiteY22" fmla="*/ 585536 h 2839452"/>
                <a:gd name="connsiteX23" fmla="*/ 372979 w 2971800"/>
                <a:gd name="connsiteY23" fmla="*/ 669757 h 2839452"/>
                <a:gd name="connsiteX24" fmla="*/ 409073 w 2971800"/>
                <a:gd name="connsiteY24" fmla="*/ 669757 h 2839452"/>
                <a:gd name="connsiteX25" fmla="*/ 409073 w 2971800"/>
                <a:gd name="connsiteY25" fmla="*/ 721894 h 2839452"/>
                <a:gd name="connsiteX26" fmla="*/ 441158 w 2971800"/>
                <a:gd name="connsiteY26" fmla="*/ 721894 h 2839452"/>
                <a:gd name="connsiteX27" fmla="*/ 441158 w 2971800"/>
                <a:gd name="connsiteY27" fmla="*/ 782052 h 2839452"/>
                <a:gd name="connsiteX28" fmla="*/ 469231 w 2971800"/>
                <a:gd name="connsiteY28" fmla="*/ 782052 h 2839452"/>
                <a:gd name="connsiteX29" fmla="*/ 469231 w 2971800"/>
                <a:gd name="connsiteY29" fmla="*/ 842210 h 2839452"/>
                <a:gd name="connsiteX30" fmla="*/ 513347 w 2971800"/>
                <a:gd name="connsiteY30" fmla="*/ 842210 h 2839452"/>
                <a:gd name="connsiteX31" fmla="*/ 513347 w 2971800"/>
                <a:gd name="connsiteY31" fmla="*/ 958515 h 2839452"/>
                <a:gd name="connsiteX32" fmla="*/ 533400 w 2971800"/>
                <a:gd name="connsiteY32" fmla="*/ 958515 h 2839452"/>
                <a:gd name="connsiteX33" fmla="*/ 533400 w 2971800"/>
                <a:gd name="connsiteY33" fmla="*/ 1026694 h 2839452"/>
                <a:gd name="connsiteX34" fmla="*/ 573505 w 2971800"/>
                <a:gd name="connsiteY34" fmla="*/ 1026694 h 2839452"/>
                <a:gd name="connsiteX35" fmla="*/ 573505 w 2971800"/>
                <a:gd name="connsiteY35" fmla="*/ 1086852 h 2839452"/>
                <a:gd name="connsiteX36" fmla="*/ 621631 w 2971800"/>
                <a:gd name="connsiteY36" fmla="*/ 1086852 h 2839452"/>
                <a:gd name="connsiteX37" fmla="*/ 621631 w 2971800"/>
                <a:gd name="connsiteY37" fmla="*/ 1211178 h 2839452"/>
                <a:gd name="connsiteX38" fmla="*/ 677779 w 2971800"/>
                <a:gd name="connsiteY38" fmla="*/ 1211178 h 2839452"/>
                <a:gd name="connsiteX39" fmla="*/ 677779 w 2971800"/>
                <a:gd name="connsiteY39" fmla="*/ 1271336 h 2839452"/>
                <a:gd name="connsiteX40" fmla="*/ 713873 w 2971800"/>
                <a:gd name="connsiteY40" fmla="*/ 1271336 h 2839452"/>
                <a:gd name="connsiteX41" fmla="*/ 713873 w 2971800"/>
                <a:gd name="connsiteY41" fmla="*/ 1379621 h 2839452"/>
                <a:gd name="connsiteX42" fmla="*/ 741947 w 2971800"/>
                <a:gd name="connsiteY42" fmla="*/ 1379621 h 2839452"/>
                <a:gd name="connsiteX43" fmla="*/ 741947 w 2971800"/>
                <a:gd name="connsiteY43" fmla="*/ 1443789 h 2839452"/>
                <a:gd name="connsiteX44" fmla="*/ 778042 w 2971800"/>
                <a:gd name="connsiteY44" fmla="*/ 1443789 h 2839452"/>
                <a:gd name="connsiteX45" fmla="*/ 778042 w 2971800"/>
                <a:gd name="connsiteY45" fmla="*/ 1519989 h 2839452"/>
                <a:gd name="connsiteX46" fmla="*/ 818147 w 2971800"/>
                <a:gd name="connsiteY46" fmla="*/ 1519989 h 2839452"/>
                <a:gd name="connsiteX47" fmla="*/ 818147 w 2971800"/>
                <a:gd name="connsiteY47" fmla="*/ 1560094 h 2839452"/>
                <a:gd name="connsiteX48" fmla="*/ 818147 w 2971800"/>
                <a:gd name="connsiteY48" fmla="*/ 1560094 h 2839452"/>
                <a:gd name="connsiteX49" fmla="*/ 854242 w 2971800"/>
                <a:gd name="connsiteY49" fmla="*/ 1560094 h 2839452"/>
                <a:gd name="connsiteX50" fmla="*/ 854242 w 2971800"/>
                <a:gd name="connsiteY50" fmla="*/ 1640305 h 2839452"/>
                <a:gd name="connsiteX51" fmla="*/ 890337 w 2971800"/>
                <a:gd name="connsiteY51" fmla="*/ 1640305 h 2839452"/>
                <a:gd name="connsiteX52" fmla="*/ 890337 w 2971800"/>
                <a:gd name="connsiteY52" fmla="*/ 1676400 h 2839452"/>
                <a:gd name="connsiteX53" fmla="*/ 910389 w 2971800"/>
                <a:gd name="connsiteY53" fmla="*/ 1676400 h 2839452"/>
                <a:gd name="connsiteX54" fmla="*/ 910389 w 2971800"/>
                <a:gd name="connsiteY54" fmla="*/ 1736557 h 2839452"/>
                <a:gd name="connsiteX55" fmla="*/ 938463 w 2971800"/>
                <a:gd name="connsiteY55" fmla="*/ 1764631 h 2839452"/>
                <a:gd name="connsiteX56" fmla="*/ 990600 w 2971800"/>
                <a:gd name="connsiteY56" fmla="*/ 1764631 h 2839452"/>
                <a:gd name="connsiteX57" fmla="*/ 990600 w 2971800"/>
                <a:gd name="connsiteY57" fmla="*/ 1812757 h 2839452"/>
                <a:gd name="connsiteX58" fmla="*/ 1030705 w 2971800"/>
                <a:gd name="connsiteY58" fmla="*/ 1812757 h 2839452"/>
                <a:gd name="connsiteX59" fmla="*/ 1030705 w 2971800"/>
                <a:gd name="connsiteY59" fmla="*/ 1856873 h 2839452"/>
                <a:gd name="connsiteX60" fmla="*/ 1054768 w 2971800"/>
                <a:gd name="connsiteY60" fmla="*/ 1856873 h 2839452"/>
                <a:gd name="connsiteX61" fmla="*/ 1054768 w 2971800"/>
                <a:gd name="connsiteY61" fmla="*/ 1905000 h 2839452"/>
                <a:gd name="connsiteX62" fmla="*/ 1090863 w 2971800"/>
                <a:gd name="connsiteY62" fmla="*/ 1905000 h 2839452"/>
                <a:gd name="connsiteX63" fmla="*/ 1090863 w 2971800"/>
                <a:gd name="connsiteY63" fmla="*/ 1941094 h 2839452"/>
                <a:gd name="connsiteX64" fmla="*/ 1118937 w 2971800"/>
                <a:gd name="connsiteY64" fmla="*/ 1941094 h 2839452"/>
                <a:gd name="connsiteX65" fmla="*/ 1118937 w 2971800"/>
                <a:gd name="connsiteY65" fmla="*/ 1981200 h 2839452"/>
                <a:gd name="connsiteX66" fmla="*/ 1155031 w 2971800"/>
                <a:gd name="connsiteY66" fmla="*/ 1981200 h 2839452"/>
                <a:gd name="connsiteX67" fmla="*/ 1155031 w 2971800"/>
                <a:gd name="connsiteY67" fmla="*/ 1981200 h 2839452"/>
                <a:gd name="connsiteX68" fmla="*/ 1183105 w 2971800"/>
                <a:gd name="connsiteY68" fmla="*/ 2009274 h 2839452"/>
                <a:gd name="connsiteX69" fmla="*/ 1183105 w 2971800"/>
                <a:gd name="connsiteY69" fmla="*/ 2065421 h 2839452"/>
                <a:gd name="connsiteX70" fmla="*/ 1183105 w 2971800"/>
                <a:gd name="connsiteY70" fmla="*/ 2065421 h 2839452"/>
                <a:gd name="connsiteX71" fmla="*/ 1215189 w 2971800"/>
                <a:gd name="connsiteY71" fmla="*/ 2097505 h 2839452"/>
                <a:gd name="connsiteX72" fmla="*/ 1247273 w 2971800"/>
                <a:gd name="connsiteY72" fmla="*/ 2097505 h 2839452"/>
                <a:gd name="connsiteX73" fmla="*/ 1247273 w 2971800"/>
                <a:gd name="connsiteY73" fmla="*/ 2133600 h 2839452"/>
                <a:gd name="connsiteX74" fmla="*/ 1279358 w 2971800"/>
                <a:gd name="connsiteY74" fmla="*/ 2133600 h 2839452"/>
                <a:gd name="connsiteX75" fmla="*/ 1279358 w 2971800"/>
                <a:gd name="connsiteY75" fmla="*/ 2177715 h 2839452"/>
                <a:gd name="connsiteX76" fmla="*/ 1331494 w 2971800"/>
                <a:gd name="connsiteY76" fmla="*/ 2177715 h 2839452"/>
                <a:gd name="connsiteX77" fmla="*/ 1331494 w 2971800"/>
                <a:gd name="connsiteY77" fmla="*/ 2241884 h 2839452"/>
                <a:gd name="connsiteX78" fmla="*/ 1423737 w 2971800"/>
                <a:gd name="connsiteY78" fmla="*/ 2241884 h 2839452"/>
                <a:gd name="connsiteX79" fmla="*/ 1423737 w 2971800"/>
                <a:gd name="connsiteY79" fmla="*/ 2314073 h 2839452"/>
                <a:gd name="connsiteX80" fmla="*/ 1503947 w 2971800"/>
                <a:gd name="connsiteY80" fmla="*/ 2314073 h 2839452"/>
                <a:gd name="connsiteX81" fmla="*/ 1503947 w 2971800"/>
                <a:gd name="connsiteY81" fmla="*/ 2342147 h 2839452"/>
                <a:gd name="connsiteX82" fmla="*/ 1576137 w 2971800"/>
                <a:gd name="connsiteY82" fmla="*/ 2342147 h 2839452"/>
                <a:gd name="connsiteX83" fmla="*/ 1576137 w 2971800"/>
                <a:gd name="connsiteY83" fmla="*/ 2410326 h 2839452"/>
                <a:gd name="connsiteX84" fmla="*/ 1620252 w 2971800"/>
                <a:gd name="connsiteY84" fmla="*/ 2410326 h 2839452"/>
                <a:gd name="connsiteX85" fmla="*/ 1620252 w 2971800"/>
                <a:gd name="connsiteY85" fmla="*/ 2454442 h 2839452"/>
                <a:gd name="connsiteX86" fmla="*/ 1656347 w 2971800"/>
                <a:gd name="connsiteY86" fmla="*/ 2454442 h 2839452"/>
                <a:gd name="connsiteX87" fmla="*/ 1656347 w 2971800"/>
                <a:gd name="connsiteY87" fmla="*/ 2490536 h 2839452"/>
                <a:gd name="connsiteX88" fmla="*/ 1720516 w 2971800"/>
                <a:gd name="connsiteY88" fmla="*/ 2490536 h 2839452"/>
                <a:gd name="connsiteX89" fmla="*/ 1720516 w 2971800"/>
                <a:gd name="connsiteY89" fmla="*/ 2522621 h 2839452"/>
                <a:gd name="connsiteX90" fmla="*/ 1824789 w 2971800"/>
                <a:gd name="connsiteY90" fmla="*/ 2522621 h 2839452"/>
                <a:gd name="connsiteX91" fmla="*/ 1824789 w 2971800"/>
                <a:gd name="connsiteY91" fmla="*/ 2554705 h 2839452"/>
                <a:gd name="connsiteX92" fmla="*/ 1888958 w 2971800"/>
                <a:gd name="connsiteY92" fmla="*/ 2554705 h 2839452"/>
                <a:gd name="connsiteX93" fmla="*/ 1888958 w 2971800"/>
                <a:gd name="connsiteY93" fmla="*/ 2578768 h 2839452"/>
                <a:gd name="connsiteX94" fmla="*/ 1993231 w 2971800"/>
                <a:gd name="connsiteY94" fmla="*/ 2578768 h 2839452"/>
                <a:gd name="connsiteX95" fmla="*/ 1993231 w 2971800"/>
                <a:gd name="connsiteY95" fmla="*/ 2606842 h 2839452"/>
                <a:gd name="connsiteX96" fmla="*/ 2113547 w 2971800"/>
                <a:gd name="connsiteY96" fmla="*/ 2606842 h 2839452"/>
                <a:gd name="connsiteX97" fmla="*/ 2113547 w 2971800"/>
                <a:gd name="connsiteY97" fmla="*/ 2634915 h 2839452"/>
                <a:gd name="connsiteX98" fmla="*/ 2201779 w 2971800"/>
                <a:gd name="connsiteY98" fmla="*/ 2634915 h 2839452"/>
                <a:gd name="connsiteX99" fmla="*/ 2201779 w 2971800"/>
                <a:gd name="connsiteY99" fmla="*/ 2662989 h 2839452"/>
                <a:gd name="connsiteX100" fmla="*/ 2302042 w 2971800"/>
                <a:gd name="connsiteY100" fmla="*/ 2662989 h 2839452"/>
                <a:gd name="connsiteX101" fmla="*/ 2302042 w 2971800"/>
                <a:gd name="connsiteY101" fmla="*/ 2695073 h 2839452"/>
                <a:gd name="connsiteX102" fmla="*/ 2418347 w 2971800"/>
                <a:gd name="connsiteY102" fmla="*/ 2695073 h 2839452"/>
                <a:gd name="connsiteX103" fmla="*/ 2418347 w 2971800"/>
                <a:gd name="connsiteY103" fmla="*/ 2719136 h 2839452"/>
                <a:gd name="connsiteX104" fmla="*/ 2610852 w 2971800"/>
                <a:gd name="connsiteY104" fmla="*/ 2719136 h 2839452"/>
                <a:gd name="connsiteX105" fmla="*/ 2610852 w 2971800"/>
                <a:gd name="connsiteY105" fmla="*/ 2755231 h 2839452"/>
                <a:gd name="connsiteX106" fmla="*/ 2667000 w 2971800"/>
                <a:gd name="connsiteY106" fmla="*/ 2755231 h 2839452"/>
                <a:gd name="connsiteX107" fmla="*/ 2667000 w 2971800"/>
                <a:gd name="connsiteY107" fmla="*/ 2791326 h 2839452"/>
                <a:gd name="connsiteX108" fmla="*/ 2743200 w 2971800"/>
                <a:gd name="connsiteY108" fmla="*/ 2791326 h 2839452"/>
                <a:gd name="connsiteX109" fmla="*/ 2743200 w 2971800"/>
                <a:gd name="connsiteY109" fmla="*/ 2827421 h 2839452"/>
                <a:gd name="connsiteX110" fmla="*/ 2859505 w 2971800"/>
                <a:gd name="connsiteY110" fmla="*/ 2827421 h 2839452"/>
                <a:gd name="connsiteX111" fmla="*/ 2859505 w 2971800"/>
                <a:gd name="connsiteY111" fmla="*/ 2839452 h 2839452"/>
                <a:gd name="connsiteX112" fmla="*/ 2859505 w 2971800"/>
                <a:gd name="connsiteY112" fmla="*/ 2839452 h 2839452"/>
                <a:gd name="connsiteX113" fmla="*/ 2971800 w 2971800"/>
                <a:gd name="connsiteY113" fmla="*/ 2839452 h 283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971800" h="2839452">
                  <a:moveTo>
                    <a:pt x="0" y="0"/>
                  </a:moveTo>
                  <a:lnTo>
                    <a:pt x="64168" y="0"/>
                  </a:lnTo>
                  <a:lnTo>
                    <a:pt x="64168" y="36094"/>
                  </a:lnTo>
                  <a:lnTo>
                    <a:pt x="96252" y="36094"/>
                  </a:lnTo>
                  <a:lnTo>
                    <a:pt x="96252" y="92242"/>
                  </a:lnTo>
                  <a:lnTo>
                    <a:pt x="124326" y="92242"/>
                  </a:lnTo>
                  <a:lnTo>
                    <a:pt x="124326" y="140368"/>
                  </a:lnTo>
                  <a:lnTo>
                    <a:pt x="124326" y="140368"/>
                  </a:lnTo>
                  <a:lnTo>
                    <a:pt x="156410" y="172452"/>
                  </a:lnTo>
                  <a:lnTo>
                    <a:pt x="156410" y="172452"/>
                  </a:lnTo>
                  <a:lnTo>
                    <a:pt x="156410" y="212557"/>
                  </a:lnTo>
                  <a:lnTo>
                    <a:pt x="208547" y="212557"/>
                  </a:lnTo>
                  <a:lnTo>
                    <a:pt x="208547" y="308810"/>
                  </a:lnTo>
                  <a:lnTo>
                    <a:pt x="244642" y="308810"/>
                  </a:lnTo>
                  <a:lnTo>
                    <a:pt x="244642" y="364957"/>
                  </a:lnTo>
                  <a:lnTo>
                    <a:pt x="264694" y="364957"/>
                  </a:lnTo>
                  <a:lnTo>
                    <a:pt x="264694" y="417094"/>
                  </a:lnTo>
                  <a:lnTo>
                    <a:pt x="264694" y="417094"/>
                  </a:lnTo>
                  <a:lnTo>
                    <a:pt x="300789" y="417094"/>
                  </a:lnTo>
                  <a:lnTo>
                    <a:pt x="300789" y="457200"/>
                  </a:lnTo>
                  <a:lnTo>
                    <a:pt x="332873" y="457200"/>
                  </a:lnTo>
                  <a:lnTo>
                    <a:pt x="332873" y="585536"/>
                  </a:lnTo>
                  <a:lnTo>
                    <a:pt x="372979" y="585536"/>
                  </a:lnTo>
                  <a:lnTo>
                    <a:pt x="372979" y="669757"/>
                  </a:lnTo>
                  <a:lnTo>
                    <a:pt x="409073" y="669757"/>
                  </a:lnTo>
                  <a:lnTo>
                    <a:pt x="409073" y="721894"/>
                  </a:lnTo>
                  <a:lnTo>
                    <a:pt x="441158" y="721894"/>
                  </a:lnTo>
                  <a:lnTo>
                    <a:pt x="441158" y="782052"/>
                  </a:lnTo>
                  <a:lnTo>
                    <a:pt x="469231" y="782052"/>
                  </a:lnTo>
                  <a:lnTo>
                    <a:pt x="469231" y="842210"/>
                  </a:lnTo>
                  <a:lnTo>
                    <a:pt x="513347" y="842210"/>
                  </a:lnTo>
                  <a:lnTo>
                    <a:pt x="513347" y="958515"/>
                  </a:lnTo>
                  <a:lnTo>
                    <a:pt x="533400" y="958515"/>
                  </a:lnTo>
                  <a:lnTo>
                    <a:pt x="533400" y="1026694"/>
                  </a:lnTo>
                  <a:lnTo>
                    <a:pt x="573505" y="1026694"/>
                  </a:lnTo>
                  <a:lnTo>
                    <a:pt x="573505" y="1086852"/>
                  </a:lnTo>
                  <a:lnTo>
                    <a:pt x="621631" y="1086852"/>
                  </a:lnTo>
                  <a:lnTo>
                    <a:pt x="621631" y="1211178"/>
                  </a:lnTo>
                  <a:lnTo>
                    <a:pt x="677779" y="1211178"/>
                  </a:lnTo>
                  <a:lnTo>
                    <a:pt x="677779" y="1271336"/>
                  </a:lnTo>
                  <a:lnTo>
                    <a:pt x="713873" y="1271336"/>
                  </a:lnTo>
                  <a:lnTo>
                    <a:pt x="713873" y="1379621"/>
                  </a:lnTo>
                  <a:lnTo>
                    <a:pt x="741947" y="1379621"/>
                  </a:lnTo>
                  <a:lnTo>
                    <a:pt x="741947" y="1443789"/>
                  </a:lnTo>
                  <a:lnTo>
                    <a:pt x="778042" y="1443789"/>
                  </a:lnTo>
                  <a:lnTo>
                    <a:pt x="778042" y="1519989"/>
                  </a:lnTo>
                  <a:lnTo>
                    <a:pt x="818147" y="1519989"/>
                  </a:lnTo>
                  <a:lnTo>
                    <a:pt x="818147" y="1560094"/>
                  </a:lnTo>
                  <a:lnTo>
                    <a:pt x="818147" y="1560094"/>
                  </a:lnTo>
                  <a:lnTo>
                    <a:pt x="854242" y="1560094"/>
                  </a:lnTo>
                  <a:lnTo>
                    <a:pt x="854242" y="1640305"/>
                  </a:lnTo>
                  <a:lnTo>
                    <a:pt x="890337" y="1640305"/>
                  </a:lnTo>
                  <a:lnTo>
                    <a:pt x="890337" y="1676400"/>
                  </a:lnTo>
                  <a:lnTo>
                    <a:pt x="910389" y="1676400"/>
                  </a:lnTo>
                  <a:lnTo>
                    <a:pt x="910389" y="1736557"/>
                  </a:lnTo>
                  <a:lnTo>
                    <a:pt x="938463" y="1764631"/>
                  </a:lnTo>
                  <a:lnTo>
                    <a:pt x="990600" y="1764631"/>
                  </a:lnTo>
                  <a:lnTo>
                    <a:pt x="990600" y="1812757"/>
                  </a:lnTo>
                  <a:lnTo>
                    <a:pt x="1030705" y="1812757"/>
                  </a:lnTo>
                  <a:lnTo>
                    <a:pt x="1030705" y="1856873"/>
                  </a:lnTo>
                  <a:lnTo>
                    <a:pt x="1054768" y="1856873"/>
                  </a:lnTo>
                  <a:lnTo>
                    <a:pt x="1054768" y="1905000"/>
                  </a:lnTo>
                  <a:lnTo>
                    <a:pt x="1090863" y="1905000"/>
                  </a:lnTo>
                  <a:lnTo>
                    <a:pt x="1090863" y="1941094"/>
                  </a:lnTo>
                  <a:lnTo>
                    <a:pt x="1118937" y="1941094"/>
                  </a:lnTo>
                  <a:lnTo>
                    <a:pt x="1118937" y="1981200"/>
                  </a:lnTo>
                  <a:lnTo>
                    <a:pt x="1155031" y="1981200"/>
                  </a:lnTo>
                  <a:lnTo>
                    <a:pt x="1155031" y="1981200"/>
                  </a:lnTo>
                  <a:lnTo>
                    <a:pt x="1183105" y="2009274"/>
                  </a:lnTo>
                  <a:lnTo>
                    <a:pt x="1183105" y="2065421"/>
                  </a:lnTo>
                  <a:lnTo>
                    <a:pt x="1183105" y="2065421"/>
                  </a:lnTo>
                  <a:lnTo>
                    <a:pt x="1215189" y="2097505"/>
                  </a:lnTo>
                  <a:lnTo>
                    <a:pt x="1247273" y="2097505"/>
                  </a:lnTo>
                  <a:lnTo>
                    <a:pt x="1247273" y="2133600"/>
                  </a:lnTo>
                  <a:lnTo>
                    <a:pt x="1279358" y="2133600"/>
                  </a:lnTo>
                  <a:lnTo>
                    <a:pt x="1279358" y="2177715"/>
                  </a:lnTo>
                  <a:lnTo>
                    <a:pt x="1331494" y="2177715"/>
                  </a:lnTo>
                  <a:lnTo>
                    <a:pt x="1331494" y="2241884"/>
                  </a:lnTo>
                  <a:lnTo>
                    <a:pt x="1423737" y="2241884"/>
                  </a:lnTo>
                  <a:lnTo>
                    <a:pt x="1423737" y="2314073"/>
                  </a:lnTo>
                  <a:lnTo>
                    <a:pt x="1503947" y="2314073"/>
                  </a:lnTo>
                  <a:lnTo>
                    <a:pt x="1503947" y="2342147"/>
                  </a:lnTo>
                  <a:lnTo>
                    <a:pt x="1576137" y="2342147"/>
                  </a:lnTo>
                  <a:lnTo>
                    <a:pt x="1576137" y="2410326"/>
                  </a:lnTo>
                  <a:lnTo>
                    <a:pt x="1620252" y="2410326"/>
                  </a:lnTo>
                  <a:lnTo>
                    <a:pt x="1620252" y="2454442"/>
                  </a:lnTo>
                  <a:lnTo>
                    <a:pt x="1656347" y="2454442"/>
                  </a:lnTo>
                  <a:lnTo>
                    <a:pt x="1656347" y="2490536"/>
                  </a:lnTo>
                  <a:lnTo>
                    <a:pt x="1720516" y="2490536"/>
                  </a:lnTo>
                  <a:lnTo>
                    <a:pt x="1720516" y="2522621"/>
                  </a:lnTo>
                  <a:lnTo>
                    <a:pt x="1824789" y="2522621"/>
                  </a:lnTo>
                  <a:lnTo>
                    <a:pt x="1824789" y="2554705"/>
                  </a:lnTo>
                  <a:lnTo>
                    <a:pt x="1888958" y="2554705"/>
                  </a:lnTo>
                  <a:lnTo>
                    <a:pt x="1888958" y="2578768"/>
                  </a:lnTo>
                  <a:lnTo>
                    <a:pt x="1993231" y="2578768"/>
                  </a:lnTo>
                  <a:lnTo>
                    <a:pt x="1993231" y="2606842"/>
                  </a:lnTo>
                  <a:lnTo>
                    <a:pt x="2113547" y="2606842"/>
                  </a:lnTo>
                  <a:lnTo>
                    <a:pt x="2113547" y="2634915"/>
                  </a:lnTo>
                  <a:lnTo>
                    <a:pt x="2201779" y="2634915"/>
                  </a:lnTo>
                  <a:lnTo>
                    <a:pt x="2201779" y="2662989"/>
                  </a:lnTo>
                  <a:lnTo>
                    <a:pt x="2302042" y="2662989"/>
                  </a:lnTo>
                  <a:lnTo>
                    <a:pt x="2302042" y="2695073"/>
                  </a:lnTo>
                  <a:lnTo>
                    <a:pt x="2418347" y="2695073"/>
                  </a:lnTo>
                  <a:lnTo>
                    <a:pt x="2418347" y="2719136"/>
                  </a:lnTo>
                  <a:lnTo>
                    <a:pt x="2610852" y="2719136"/>
                  </a:lnTo>
                  <a:lnTo>
                    <a:pt x="2610852" y="2755231"/>
                  </a:lnTo>
                  <a:lnTo>
                    <a:pt x="2667000" y="2755231"/>
                  </a:lnTo>
                  <a:lnTo>
                    <a:pt x="2667000" y="2791326"/>
                  </a:lnTo>
                  <a:lnTo>
                    <a:pt x="2743200" y="2791326"/>
                  </a:lnTo>
                  <a:lnTo>
                    <a:pt x="2743200" y="2827421"/>
                  </a:lnTo>
                  <a:lnTo>
                    <a:pt x="2859505" y="2827421"/>
                  </a:lnTo>
                  <a:lnTo>
                    <a:pt x="2859505" y="2839452"/>
                  </a:lnTo>
                  <a:lnTo>
                    <a:pt x="2859505" y="2839452"/>
                  </a:lnTo>
                  <a:lnTo>
                    <a:pt x="2971800" y="2839452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0AB3499-C9CC-4E2C-968F-C108680E8C3E}"/>
                </a:ext>
              </a:extLst>
            </p:cNvPr>
            <p:cNvSpPr/>
            <p:nvPr/>
          </p:nvSpPr>
          <p:spPr bwMode="auto">
            <a:xfrm>
              <a:off x="4223084" y="4688305"/>
              <a:ext cx="774032" cy="52137"/>
            </a:xfrm>
            <a:custGeom>
              <a:avLst/>
              <a:gdLst>
                <a:gd name="connsiteX0" fmla="*/ 0 w 774032"/>
                <a:gd name="connsiteY0" fmla="*/ 0 h 52137"/>
                <a:gd name="connsiteX1" fmla="*/ 272716 w 774032"/>
                <a:gd name="connsiteY1" fmla="*/ 0 h 52137"/>
                <a:gd name="connsiteX2" fmla="*/ 272716 w 774032"/>
                <a:gd name="connsiteY2" fmla="*/ 52137 h 52137"/>
                <a:gd name="connsiteX3" fmla="*/ 774032 w 774032"/>
                <a:gd name="connsiteY3" fmla="*/ 52137 h 5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032" h="52137">
                  <a:moveTo>
                    <a:pt x="0" y="0"/>
                  </a:moveTo>
                  <a:lnTo>
                    <a:pt x="272716" y="0"/>
                  </a:lnTo>
                  <a:lnTo>
                    <a:pt x="272716" y="52137"/>
                  </a:lnTo>
                  <a:lnTo>
                    <a:pt x="774032" y="52137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1BD7CB46-161E-43B0-BC30-0AD5B48E2EC3}"/>
              </a:ext>
            </a:extLst>
          </p:cNvPr>
          <p:cNvSpPr txBox="1"/>
          <p:nvPr/>
        </p:nvSpPr>
        <p:spPr bwMode="auto">
          <a:xfrm>
            <a:off x="6639834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603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E5B324E-4406-4370-A95A-4490A6494525}"/>
              </a:ext>
            </a:extLst>
          </p:cNvPr>
          <p:cNvSpPr txBox="1"/>
          <p:nvPr/>
        </p:nvSpPr>
        <p:spPr bwMode="auto">
          <a:xfrm>
            <a:off x="7042610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577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569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B161E59-9F1B-43EE-94A6-13F199619B8E}"/>
              </a:ext>
            </a:extLst>
          </p:cNvPr>
          <p:cNvSpPr txBox="1"/>
          <p:nvPr/>
        </p:nvSpPr>
        <p:spPr bwMode="auto">
          <a:xfrm>
            <a:off x="7428325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555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542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62E3D97-C541-4DF5-A8D4-E921E223BDBA}"/>
              </a:ext>
            </a:extLst>
          </p:cNvPr>
          <p:cNvSpPr txBox="1"/>
          <p:nvPr/>
        </p:nvSpPr>
        <p:spPr bwMode="auto">
          <a:xfrm>
            <a:off x="7823128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2B97E48-26EF-4DD0-B5B4-8D016EC9CFAA}"/>
              </a:ext>
            </a:extLst>
          </p:cNvPr>
          <p:cNvSpPr txBox="1"/>
          <p:nvPr/>
        </p:nvSpPr>
        <p:spPr bwMode="auto">
          <a:xfrm>
            <a:off x="8170260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473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AC9B9CE-7933-4A2C-ABA9-4529281AB21A}"/>
              </a:ext>
            </a:extLst>
          </p:cNvPr>
          <p:cNvSpPr txBox="1"/>
          <p:nvPr/>
        </p:nvSpPr>
        <p:spPr bwMode="auto">
          <a:xfrm>
            <a:off x="8553139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431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425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FB9CD6A-A9AF-442B-B022-A4CCDFD766B1}"/>
              </a:ext>
            </a:extLst>
          </p:cNvPr>
          <p:cNvSpPr txBox="1"/>
          <p:nvPr/>
        </p:nvSpPr>
        <p:spPr bwMode="auto">
          <a:xfrm>
            <a:off x="8925244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385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351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FBC16A1-D893-4B46-B6DD-91BD639FC9D6}"/>
              </a:ext>
            </a:extLst>
          </p:cNvPr>
          <p:cNvSpPr txBox="1"/>
          <p:nvPr/>
        </p:nvSpPr>
        <p:spPr bwMode="auto">
          <a:xfrm>
            <a:off x="9270781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96B665C-FDEA-41ED-B558-1C60D121B401}"/>
              </a:ext>
            </a:extLst>
          </p:cNvPr>
          <p:cNvSpPr txBox="1"/>
          <p:nvPr/>
        </p:nvSpPr>
        <p:spPr bwMode="auto">
          <a:xfrm>
            <a:off x="9677907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174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5B76A29-1D0A-482C-A99B-D080EC639733}"/>
              </a:ext>
            </a:extLst>
          </p:cNvPr>
          <p:cNvSpPr txBox="1"/>
          <p:nvPr/>
        </p:nvSpPr>
        <p:spPr bwMode="auto">
          <a:xfrm>
            <a:off x="10054041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7256C3C-D177-45B4-8919-F36C41FCAD54}"/>
              </a:ext>
            </a:extLst>
          </p:cNvPr>
          <p:cNvSpPr txBox="1"/>
          <p:nvPr/>
        </p:nvSpPr>
        <p:spPr bwMode="auto">
          <a:xfrm>
            <a:off x="10406011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562BC1F-852D-4430-8112-53E447308B7A}"/>
              </a:ext>
            </a:extLst>
          </p:cNvPr>
          <p:cNvSpPr txBox="1"/>
          <p:nvPr/>
        </p:nvSpPr>
        <p:spPr bwMode="auto">
          <a:xfrm>
            <a:off x="10808288" y="5802349"/>
            <a:ext cx="50673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59DB529-8B3C-4397-AEDE-EA65C262B618}"/>
              </a:ext>
            </a:extLst>
          </p:cNvPr>
          <p:cNvSpPr txBox="1"/>
          <p:nvPr/>
        </p:nvSpPr>
        <p:spPr bwMode="auto">
          <a:xfrm>
            <a:off x="11217543" y="5968549"/>
            <a:ext cx="506732" cy="2585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7E5EBFC-2671-45AF-BAF2-563449825625}"/>
              </a:ext>
            </a:extLst>
          </p:cNvPr>
          <p:cNvCxnSpPr>
            <a:cxnSpLocks/>
          </p:cNvCxnSpPr>
          <p:nvPr/>
        </p:nvCxnSpPr>
        <p:spPr bwMode="auto">
          <a:xfrm>
            <a:off x="3066070" y="2359806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08009A5-6A71-4D47-9594-9C33960E61D5}"/>
              </a:ext>
            </a:extLst>
          </p:cNvPr>
          <p:cNvCxnSpPr>
            <a:cxnSpLocks/>
          </p:cNvCxnSpPr>
          <p:nvPr/>
        </p:nvCxnSpPr>
        <p:spPr bwMode="auto">
          <a:xfrm>
            <a:off x="3066070" y="2674766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 Box 36">
            <a:extLst>
              <a:ext uri="{FF2B5EF4-FFF2-40B4-BE49-F238E27FC236}">
                <a16:creationId xmlns:a16="http://schemas.microsoft.com/office/drawing/2014/main" id="{B201454F-7F2B-433E-8B12-D8260DBBB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6454" y="3375278"/>
            <a:ext cx="1359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>
                <a:tab pos="649288" algn="ctr"/>
                <a:tab pos="1128713" algn="ctr"/>
                <a:tab pos="1725613" algn="ctr"/>
                <a:tab pos="2854325" algn="ctr"/>
                <a:tab pos="3998913" algn="ctr"/>
              </a:tabLst>
              <a:defRPr/>
            </a:pPr>
            <a:r>
              <a:rPr kumimoji="0" lang="en-GB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Ortanca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OS, Ay (95% CI)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1F680432-873D-C962-A86D-2D420D852797}"/>
              </a:ext>
            </a:extLst>
          </p:cNvPr>
          <p:cNvSpPr txBox="1">
            <a:spLocks/>
          </p:cNvSpPr>
          <p:nvPr/>
        </p:nvSpPr>
        <p:spPr>
          <a:xfrm>
            <a:off x="4141061" y="947943"/>
            <a:ext cx="3881004" cy="6464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fr-FR" sz="2000" b="1" dirty="0">
              <a:solidFill>
                <a:srgbClr val="FF0000"/>
              </a:solidFill>
              <a:latin typeface="&lt;Arial"/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fr-FR" sz="2000" b="1" dirty="0">
                <a:solidFill>
                  <a:srgbClr val="00B0F0"/>
                </a:solidFill>
                <a:latin typeface="&lt;Arial"/>
                <a:ea typeface="MS PGothic" panose="020B0600070205080204" pitchFamily="34" charset="-128"/>
              </a:rPr>
              <a:t>CALGB, IFM and GIMEMA Trials</a:t>
            </a:r>
          </a:p>
        </p:txBody>
      </p:sp>
      <p:sp>
        <p:nvSpPr>
          <p:cNvPr id="7" name="Çerçeve 6">
            <a:extLst>
              <a:ext uri="{FF2B5EF4-FFF2-40B4-BE49-F238E27FC236}">
                <a16:creationId xmlns:a16="http://schemas.microsoft.com/office/drawing/2014/main" id="{FF53CBBA-EBE7-B072-6BE1-BAA52DFB05E1}"/>
              </a:ext>
            </a:extLst>
          </p:cNvPr>
          <p:cNvSpPr/>
          <p:nvPr/>
        </p:nvSpPr>
        <p:spPr>
          <a:xfrm>
            <a:off x="2978408" y="1508974"/>
            <a:ext cx="3256344" cy="173259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08154AB-288C-4ABF-A831-F8D5EDB9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641" y="1183357"/>
            <a:ext cx="3273836" cy="31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9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431" y="277001"/>
            <a:ext cx="5314883" cy="4596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İçerik Yer Tutucus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25" y="312906"/>
            <a:ext cx="5314883" cy="385858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A08212C0-17A7-68B7-DDE2-47EA29592970}"/>
              </a:ext>
            </a:extLst>
          </p:cNvPr>
          <p:cNvSpPr txBox="1"/>
          <p:nvPr/>
        </p:nvSpPr>
        <p:spPr>
          <a:xfrm>
            <a:off x="1315793" y="5034669"/>
            <a:ext cx="9685917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Lenalidomid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idamesi yüksek riskli sitogenetiğe sahip olanlarda da PFS faydası gösterdi </a:t>
            </a:r>
            <a:endParaRPr kumimoji="0" lang="fr-FR" altLang="en-US" sz="1800" b="1" i="0" u="none" strike="noStrike" kern="1200" cap="none" spc="0" normalizeH="0" baseline="24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55682AD-5CEF-E3EF-E402-C20732F4A307}"/>
              </a:ext>
            </a:extLst>
          </p:cNvPr>
          <p:cNvSpPr txBox="1"/>
          <p:nvPr/>
        </p:nvSpPr>
        <p:spPr>
          <a:xfrm>
            <a:off x="655847" y="5547436"/>
            <a:ext cx="11005807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Yüksek riskli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sitogenetik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yüksek LDH ve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düşük kreatinin klirensi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olanlarda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lenalidomid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idamesi ile bir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 faydası görülmedi. 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176645A-F139-4118-A017-ADE569C085D7}"/>
              </a:ext>
            </a:extLst>
          </p:cNvPr>
          <p:cNvSpPr txBox="1"/>
          <p:nvPr/>
        </p:nvSpPr>
        <p:spPr>
          <a:xfrm>
            <a:off x="5683624" y="62671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URWPalladioL-Roma"/>
              </a:rPr>
              <a:t>Çalışmadaki yüksek risk </a:t>
            </a:r>
            <a:r>
              <a:rPr lang="tr-TR" sz="1800" b="0" i="0" u="none" strike="noStrike" baseline="0" dirty="0" err="1">
                <a:latin typeface="URWPalladioL-Roma"/>
              </a:rPr>
              <a:t>sitogenetik</a:t>
            </a:r>
            <a:r>
              <a:rPr lang="tr-TR" sz="1800" b="0" i="0" u="none" strike="noStrike" baseline="0" dirty="0">
                <a:latin typeface="URWPalladioL-Roma"/>
              </a:rPr>
              <a:t> hasta sayısı: 56 ?</a:t>
            </a:r>
          </a:p>
        </p:txBody>
      </p:sp>
    </p:spTree>
    <p:extLst>
      <p:ext uri="{BB962C8B-B14F-4D97-AF65-F5344CB8AC3E}">
        <p14:creationId xmlns:p14="http://schemas.microsoft.com/office/powerpoint/2010/main" val="1364191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4C54B0-BBF4-AB6C-F47B-035211AC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2000"/>
          </a:xfrm>
        </p:spPr>
        <p:txBody>
          <a:bodyPr/>
          <a:lstStyle/>
          <a:p>
            <a:r>
              <a:rPr lang="tr-TR" b="1" dirty="0"/>
              <a:t>                       </a:t>
            </a:r>
            <a:r>
              <a:rPr lang="tr-TR" b="1" dirty="0" err="1">
                <a:solidFill>
                  <a:srgbClr val="FF0000"/>
                </a:solidFill>
              </a:rPr>
              <a:t>Myeloma</a:t>
            </a:r>
            <a:r>
              <a:rPr lang="tr-TR" b="1" dirty="0">
                <a:solidFill>
                  <a:srgbClr val="FF0000"/>
                </a:solidFill>
              </a:rPr>
              <a:t> XI çalışması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Resim 4" descr="metin, ekran görüntüsü, yazı tipi, web sitesi içeren bir resim&#10;&#10;Açıklama otomatik olarak oluşturuldu">
            <a:extLst>
              <a:ext uri="{FF2B5EF4-FFF2-40B4-BE49-F238E27FC236}">
                <a16:creationId xmlns:a16="http://schemas.microsoft.com/office/drawing/2014/main" id="{29B371C3-6930-FA6B-B9EB-CAD6FFE0DE4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4775" y="696479"/>
            <a:ext cx="8866096" cy="58653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23222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6CE6D7-2822-748A-AF23-343C946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44" y="365126"/>
            <a:ext cx="10515600" cy="757092"/>
          </a:xfrm>
        </p:spPr>
        <p:txBody>
          <a:bodyPr>
            <a:normAutofit fontScale="90000"/>
          </a:bodyPr>
          <a:lstStyle/>
          <a:p>
            <a:br>
              <a:rPr lang="tr-TR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       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Myeloma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Tedavi  Paradigması </a:t>
            </a:r>
            <a:br>
              <a:rPr lang="tr-TR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52A2CE9-5657-E132-217C-DE8BB416C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419" y="1288473"/>
            <a:ext cx="11232525" cy="5204401"/>
          </a:xfrm>
        </p:spPr>
      </p:pic>
    </p:spTree>
    <p:extLst>
      <p:ext uri="{BB962C8B-B14F-4D97-AF65-F5344CB8AC3E}">
        <p14:creationId xmlns:p14="http://schemas.microsoft.com/office/powerpoint/2010/main" val="156244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>
            <a:extLst>
              <a:ext uri="{FF2B5EF4-FFF2-40B4-BE49-F238E27FC236}">
                <a16:creationId xmlns:a16="http://schemas.microsoft.com/office/drawing/2014/main" id="{7CD0CB3B-57C9-F678-A5F9-4AB74128B8FF}"/>
              </a:ext>
            </a:extLst>
          </p:cNvPr>
          <p:cNvSpPr txBox="1">
            <a:spLocks/>
          </p:cNvSpPr>
          <p:nvPr/>
        </p:nvSpPr>
        <p:spPr>
          <a:xfrm>
            <a:off x="651166" y="4573424"/>
            <a:ext cx="11194471" cy="19243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 err="1">
                <a:solidFill>
                  <a:srgbClr val="FF0000"/>
                </a:solidFill>
              </a:rPr>
              <a:t>Myeloma</a:t>
            </a:r>
            <a:r>
              <a:rPr lang="tr-TR" sz="1600" b="1" dirty="0">
                <a:solidFill>
                  <a:srgbClr val="FF0000"/>
                </a:solidFill>
              </a:rPr>
              <a:t> XI </a:t>
            </a:r>
            <a:r>
              <a:rPr lang="tr-TR" sz="1600" b="1" dirty="0" err="1">
                <a:solidFill>
                  <a:srgbClr val="FF0000"/>
                </a:solidFill>
              </a:rPr>
              <a:t>çalışması</a:t>
            </a:r>
            <a:r>
              <a:rPr lang="tr-TR" sz="1600" dirty="0" err="1"/>
              <a:t>,transplanta</a:t>
            </a:r>
            <a:r>
              <a:rPr lang="tr-TR" sz="1600" dirty="0"/>
              <a:t> uygun alt grup için üç sitogenetik risk grubunun tamamında </a:t>
            </a:r>
            <a:r>
              <a:rPr lang="tr-TR" sz="1600" dirty="0" err="1"/>
              <a:t>lenalidomid</a:t>
            </a:r>
            <a:r>
              <a:rPr lang="tr-TR" sz="1600" dirty="0"/>
              <a:t> için fayda bildirdi:</a:t>
            </a:r>
          </a:p>
          <a:p>
            <a:pPr marL="0" indent="0">
              <a:buNone/>
            </a:pPr>
            <a:r>
              <a:rPr lang="tr-TR" sz="1900" dirty="0"/>
              <a:t> </a:t>
            </a:r>
          </a:p>
          <a:p>
            <a:r>
              <a:rPr lang="tr-TR" sz="2200" b="1" dirty="0">
                <a:solidFill>
                  <a:srgbClr val="00B0F0"/>
                </a:solidFill>
              </a:rPr>
              <a:t>Standart risk için </a:t>
            </a:r>
            <a:r>
              <a:rPr lang="tr-TR" sz="2200" dirty="0">
                <a:solidFill>
                  <a:srgbClr val="FF0000"/>
                </a:solidFill>
              </a:rPr>
              <a:t>medyan </a:t>
            </a:r>
            <a:r>
              <a:rPr lang="tr-TR" sz="2200" b="1" dirty="0" err="1">
                <a:solidFill>
                  <a:srgbClr val="FF0000"/>
                </a:solidFill>
              </a:rPr>
              <a:t>PFS'ye</a:t>
            </a:r>
            <a:r>
              <a:rPr lang="tr-TR" sz="2200" b="1" dirty="0">
                <a:solidFill>
                  <a:srgbClr val="FF0000"/>
                </a:solidFill>
              </a:rPr>
              <a:t> ulaşılamadı ve ~30 ay </a:t>
            </a:r>
            <a:r>
              <a:rPr lang="tr-TR" sz="2200" b="1" dirty="0"/>
              <a:t>(n:228/184)</a:t>
            </a:r>
            <a:endParaRPr lang="tr-TR" sz="2200" dirty="0"/>
          </a:p>
          <a:p>
            <a:r>
              <a:rPr lang="tr-TR" sz="2200" b="1" dirty="0">
                <a:solidFill>
                  <a:srgbClr val="00B0F0"/>
                </a:solidFill>
              </a:rPr>
              <a:t>Yüksek risk için </a:t>
            </a:r>
            <a:r>
              <a:rPr lang="tr-TR" sz="2200" b="1" dirty="0">
                <a:solidFill>
                  <a:srgbClr val="FF0000"/>
                </a:solidFill>
              </a:rPr>
              <a:t>~54 ay </a:t>
            </a:r>
            <a:r>
              <a:rPr lang="tr-TR" sz="2200" dirty="0"/>
              <a:t>ve ~</a:t>
            </a:r>
            <a:r>
              <a:rPr lang="tr-TR" sz="2200" b="1" dirty="0">
                <a:solidFill>
                  <a:srgbClr val="FF0000"/>
                </a:solidFill>
              </a:rPr>
              <a:t>24,5 ay (bir yüksek riskli özellik) </a:t>
            </a:r>
            <a:r>
              <a:rPr lang="tr-TR" sz="2200" b="1" dirty="0"/>
              <a:t>(n:166/113) </a:t>
            </a:r>
          </a:p>
          <a:p>
            <a:r>
              <a:rPr lang="tr-TR" sz="2200" b="1" dirty="0">
                <a:solidFill>
                  <a:srgbClr val="00B0F0"/>
                </a:solidFill>
              </a:rPr>
              <a:t>Ultra yüksek riskli (birden fazla yüksek riskli özellik) </a:t>
            </a:r>
            <a:r>
              <a:rPr lang="tr-TR" sz="2200" dirty="0">
                <a:solidFill>
                  <a:srgbClr val="FF0000"/>
                </a:solidFill>
              </a:rPr>
              <a:t>için </a:t>
            </a:r>
            <a:r>
              <a:rPr lang="tr-TR" sz="2200" b="1" dirty="0">
                <a:solidFill>
                  <a:srgbClr val="FF0000"/>
                </a:solidFill>
              </a:rPr>
              <a:t>~22,5 ay vs. ~7,5 ay. </a:t>
            </a:r>
            <a:r>
              <a:rPr lang="tr-TR" sz="2200" b="1" dirty="0"/>
              <a:t>(n:53/30)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485A6AC-073D-286E-CBAE-BBB9ACC682C1}"/>
              </a:ext>
            </a:extLst>
          </p:cNvPr>
          <p:cNvSpPr txBox="1"/>
          <p:nvPr/>
        </p:nvSpPr>
        <p:spPr>
          <a:xfrm>
            <a:off x="7891475" y="6488668"/>
            <a:ext cx="441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Holstein</a:t>
            </a:r>
            <a:r>
              <a:rPr lang="tr-TR" dirty="0"/>
              <a:t> S.</a:t>
            </a:r>
            <a:r>
              <a:rPr lang="sv-S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J. </a:t>
            </a:r>
            <a:r>
              <a:rPr lang="sv-S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</a:t>
            </a:r>
            <a:r>
              <a:rPr lang="sv-S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Med. </a:t>
            </a:r>
            <a:r>
              <a:rPr lang="sv-SE" sz="18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</a:t>
            </a:r>
            <a:r>
              <a:rPr lang="sv-S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10, 2261.</a:t>
            </a:r>
            <a:endParaRPr lang="tr-TR" dirty="0"/>
          </a:p>
        </p:txBody>
      </p:sp>
      <p:pic>
        <p:nvPicPr>
          <p:cNvPr id="4" name="Resim 3" descr="metin, çizgi, yazı tipi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2065D5A-AA92-7F8D-05DB-D3138740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22" y="134471"/>
            <a:ext cx="7772400" cy="2858111"/>
          </a:xfrm>
          <a:prstGeom prst="rect">
            <a:avLst/>
          </a:prstGeom>
        </p:spPr>
      </p:pic>
      <p:sp>
        <p:nvSpPr>
          <p:cNvPr id="9" name="İçerik Yer Tutucusu 1">
            <a:extLst>
              <a:ext uri="{FF2B5EF4-FFF2-40B4-BE49-F238E27FC236}">
                <a16:creationId xmlns:a16="http://schemas.microsoft.com/office/drawing/2014/main" id="{D404085D-DD36-9831-78AF-46F736F4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522" y="3121029"/>
            <a:ext cx="10790956" cy="931430"/>
          </a:xfrm>
        </p:spPr>
        <p:txBody>
          <a:bodyPr>
            <a:normAutofit/>
          </a:bodyPr>
          <a:lstStyle/>
          <a:p>
            <a:pPr lvl="1"/>
            <a:r>
              <a:rPr lang="tr-TR" sz="1400" b="1" dirty="0">
                <a:solidFill>
                  <a:srgbClr val="FF0000"/>
                </a:solidFill>
              </a:rPr>
              <a:t>Çok yüksek risk</a:t>
            </a:r>
            <a:r>
              <a:rPr lang="tr-TR" sz="1400" dirty="0"/>
              <a:t>: </a:t>
            </a:r>
            <a:r>
              <a:rPr lang="fr-FR" sz="1400" dirty="0"/>
              <a:t>t(4;14), t(14;16), t(14;20), </a:t>
            </a:r>
            <a:r>
              <a:rPr lang="fr-FR" sz="1400" dirty="0" err="1"/>
              <a:t>del</a:t>
            </a:r>
            <a:r>
              <a:rPr lang="fr-FR" sz="1400" dirty="0"/>
              <a:t>(17p)</a:t>
            </a:r>
            <a:r>
              <a:rPr lang="tr-TR" sz="1400" dirty="0"/>
              <a:t> veya 1q kazanımından en az 2 tanesinin bulunması</a:t>
            </a:r>
            <a:r>
              <a:rPr lang="fr-FR" sz="1400" dirty="0"/>
              <a:t>. </a:t>
            </a:r>
            <a:endParaRPr lang="tr-TR" sz="1400" dirty="0"/>
          </a:p>
          <a:p>
            <a:pPr lvl="1"/>
            <a:r>
              <a:rPr lang="tr-TR" sz="1400" b="1" dirty="0">
                <a:solidFill>
                  <a:srgbClr val="FF0000"/>
                </a:solidFill>
              </a:rPr>
              <a:t>Yüksek risk</a:t>
            </a:r>
            <a:r>
              <a:rPr lang="tr-TR" sz="1400" dirty="0"/>
              <a:t>: Yukarıdaki </a:t>
            </a:r>
            <a:r>
              <a:rPr lang="tr-TR" sz="1400" dirty="0" err="1"/>
              <a:t>sitogenetik</a:t>
            </a:r>
            <a:r>
              <a:rPr lang="tr-TR" sz="1400" dirty="0"/>
              <a:t> risklerden bir tanesinin bulunması</a:t>
            </a:r>
          </a:p>
          <a:p>
            <a:pPr lvl="1"/>
            <a:r>
              <a:rPr lang="tr-TR" sz="1400" b="1" dirty="0">
                <a:solidFill>
                  <a:srgbClr val="FF0000"/>
                </a:solidFill>
              </a:rPr>
              <a:t>Standart risk: </a:t>
            </a:r>
            <a:r>
              <a:rPr lang="tr-TR" sz="1400" dirty="0"/>
              <a:t>Yukarıdaki </a:t>
            </a:r>
            <a:r>
              <a:rPr lang="tr-TR" sz="1400" dirty="0" err="1"/>
              <a:t>sitogenetik</a:t>
            </a:r>
            <a:r>
              <a:rPr lang="tr-TR" sz="1400" dirty="0"/>
              <a:t> risklerden hiçbirinin olmaması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57C883A4-9191-3AD4-7F01-6B31F669E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3" y="4180906"/>
            <a:ext cx="11540834" cy="694619"/>
          </a:xfrm>
          <a:solidFill>
            <a:srgbClr val="FF0000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tr-TR" sz="2200" dirty="0">
                <a:solidFill>
                  <a:schemeClr val="bg1"/>
                </a:solidFill>
              </a:rPr>
            </a:br>
            <a:br>
              <a:rPr lang="tr-TR" sz="2200" dirty="0">
                <a:solidFill>
                  <a:schemeClr val="bg1"/>
                </a:solidFill>
              </a:rPr>
            </a:br>
            <a:r>
              <a:rPr lang="tr-TR" sz="2000" dirty="0" err="1">
                <a:solidFill>
                  <a:schemeClr val="bg1"/>
                </a:solidFill>
              </a:rPr>
              <a:t>Transplant</a:t>
            </a:r>
            <a:r>
              <a:rPr lang="tr-TR" sz="2000" dirty="0">
                <a:solidFill>
                  <a:schemeClr val="bg1"/>
                </a:solidFill>
              </a:rPr>
              <a:t> uygun tüm hasta gruplarında </a:t>
            </a:r>
            <a:r>
              <a:rPr lang="tr-TR" sz="2000" dirty="0" err="1">
                <a:solidFill>
                  <a:schemeClr val="bg1"/>
                </a:solidFill>
              </a:rPr>
              <a:t>Lenalidomid</a:t>
            </a:r>
            <a:r>
              <a:rPr lang="tr-TR" sz="2000" dirty="0">
                <a:solidFill>
                  <a:schemeClr val="bg1"/>
                </a:solidFill>
              </a:rPr>
              <a:t> idamesi sitogenetik riskten bağımsız olarak PFS avantajı sağlamıştır.</a:t>
            </a:r>
            <a:br>
              <a:rPr lang="tr-TR" dirty="0">
                <a:solidFill>
                  <a:schemeClr val="bg1"/>
                </a:solidFill>
              </a:rPr>
            </a:b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13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69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</a:t>
            </a:r>
            <a:r>
              <a:rPr lang="tr-TR" b="1" dirty="0" err="1">
                <a:solidFill>
                  <a:srgbClr val="FF0000"/>
                </a:solidFill>
              </a:rPr>
              <a:t>Myeloma</a:t>
            </a:r>
            <a:r>
              <a:rPr lang="tr-TR" b="1" dirty="0">
                <a:solidFill>
                  <a:srgbClr val="FF0000"/>
                </a:solidFill>
              </a:rPr>
              <a:t> XI: Genel Sağkalım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134469" y="3145726"/>
            <a:ext cx="4177553" cy="2098627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3 yıllık genel </a:t>
            </a:r>
            <a:r>
              <a:rPr lang="tr-TR" b="1" dirty="0" err="1">
                <a:solidFill>
                  <a:srgbClr val="FF0000"/>
                </a:solidFill>
              </a:rPr>
              <a:t>sağkalım</a:t>
            </a:r>
            <a:r>
              <a:rPr lang="tr-TR" b="1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tr-TR" sz="2800" b="1" dirty="0" err="1">
                <a:solidFill>
                  <a:srgbClr val="FF0000"/>
                </a:solidFill>
              </a:rPr>
              <a:t>Len</a:t>
            </a:r>
            <a:r>
              <a:rPr lang="tr-TR" sz="2800" b="1" dirty="0">
                <a:solidFill>
                  <a:srgbClr val="FF0000"/>
                </a:solidFill>
              </a:rPr>
              <a:t>  idame %87,5</a:t>
            </a:r>
          </a:p>
          <a:p>
            <a:pPr lvl="1"/>
            <a:r>
              <a:rPr lang="tr-TR" sz="2800" b="1" dirty="0">
                <a:solidFill>
                  <a:srgbClr val="FF0000"/>
                </a:solidFill>
              </a:rPr>
              <a:t>Gözlem %80</a:t>
            </a:r>
          </a:p>
          <a:p>
            <a:r>
              <a:rPr lang="tr-TR" b="1" dirty="0">
                <a:solidFill>
                  <a:srgbClr val="FF0000"/>
                </a:solidFill>
              </a:rPr>
              <a:t>İkincil </a:t>
            </a:r>
            <a:r>
              <a:rPr lang="tr-TR" b="1" dirty="0" err="1">
                <a:solidFill>
                  <a:srgbClr val="FF0000"/>
                </a:solidFill>
              </a:rPr>
              <a:t>Malignite</a:t>
            </a:r>
            <a:r>
              <a:rPr lang="tr-TR" b="1" dirty="0">
                <a:solidFill>
                  <a:srgbClr val="FF0000"/>
                </a:solidFill>
              </a:rPr>
              <a:t> riski </a:t>
            </a:r>
          </a:p>
          <a:p>
            <a:pPr lvl="1"/>
            <a:r>
              <a:rPr lang="tr-TR" b="1" dirty="0">
                <a:solidFill>
                  <a:srgbClr val="FF0000"/>
                </a:solidFill>
                <a:latin typeface="URWPalladioL-Roma"/>
              </a:rPr>
              <a:t>%5.3 </a:t>
            </a:r>
            <a:r>
              <a:rPr lang="tr-TR" b="1" i="0" u="none" strike="noStrike" baseline="0" dirty="0">
                <a:solidFill>
                  <a:srgbClr val="FF0000"/>
                </a:solidFill>
                <a:latin typeface="URWPalladioL-Roma"/>
              </a:rPr>
              <a:t>(</a:t>
            </a:r>
            <a:r>
              <a:rPr lang="tr-TR" b="1" i="0" u="none" strike="noStrike" baseline="0" dirty="0" err="1">
                <a:solidFill>
                  <a:srgbClr val="FF0000"/>
                </a:solidFill>
                <a:latin typeface="URWPalladioL-Roma"/>
              </a:rPr>
              <a:t>Len</a:t>
            </a:r>
            <a:r>
              <a:rPr lang="tr-TR" b="1" i="0" u="none" strike="noStrike" baseline="0" dirty="0">
                <a:solidFill>
                  <a:srgbClr val="FF0000"/>
                </a:solidFill>
                <a:latin typeface="URWPalladioL-Roma"/>
              </a:rPr>
              <a:t>) </a:t>
            </a:r>
            <a:r>
              <a:rPr lang="tr-TR" b="1" i="0" u="none" strike="noStrike" baseline="0" dirty="0" err="1">
                <a:solidFill>
                  <a:srgbClr val="FF0000"/>
                </a:solidFill>
                <a:latin typeface="URWPalladioL-Roma"/>
              </a:rPr>
              <a:t>vs</a:t>
            </a:r>
            <a:r>
              <a:rPr lang="tr-TR" b="1" dirty="0">
                <a:solidFill>
                  <a:srgbClr val="FF0000"/>
                </a:solidFill>
                <a:latin typeface="URWPalladioL-Roma"/>
              </a:rPr>
              <a:t> %3.1 </a:t>
            </a:r>
            <a:r>
              <a:rPr lang="tr-TR" b="1" i="0" u="none" strike="noStrike" baseline="0" dirty="0">
                <a:solidFill>
                  <a:srgbClr val="FF0000"/>
                </a:solidFill>
                <a:latin typeface="URWPalladioL-Roma"/>
              </a:rPr>
              <a:t>(Gözlem)</a:t>
            </a:r>
            <a:endParaRPr lang="tr-TR" b="1" dirty="0">
              <a:solidFill>
                <a:srgbClr val="FF0000"/>
              </a:solidFill>
            </a:endParaRPr>
          </a:p>
          <a:p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Slayt </a:t>
            </a:r>
            <a:fld id="{506D3BF9-0F8D-4383-8CF9-A8E407A1317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031" y="2003042"/>
            <a:ext cx="7810500" cy="371094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761863" y="2210937"/>
            <a:ext cx="289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HR: 0,69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ACF8B2D-87B5-40D6-9D76-D4B6F3AD4467}"/>
              </a:ext>
            </a:extLst>
          </p:cNvPr>
          <p:cNvSpPr txBox="1"/>
          <p:nvPr/>
        </p:nvSpPr>
        <p:spPr>
          <a:xfrm>
            <a:off x="6735296" y="3589976"/>
            <a:ext cx="2626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tr-TR" sz="1800" b="1" u="none" strike="noStrike" baseline="0" dirty="0">
                <a:latin typeface="MinionPro-It"/>
              </a:rPr>
              <a:t>(p </a:t>
            </a:r>
            <a:r>
              <a:rPr lang="tr-TR" sz="1800" b="1" u="none" strike="noStrike" baseline="0" dirty="0">
                <a:latin typeface="MinionPro-Regular"/>
              </a:rPr>
              <a:t>= 0.014)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1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F6494F-6B99-874A-9E54-1FB1A9F4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250" y="240758"/>
            <a:ext cx="8927497" cy="769194"/>
          </a:xfrm>
          <a:solidFill>
            <a:srgbClr val="FF00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dirty="0" err="1">
                <a:solidFill>
                  <a:schemeClr val="bg1"/>
                </a:solidFill>
              </a:rPr>
              <a:t>STaMINA</a:t>
            </a:r>
            <a:r>
              <a:rPr lang="tr-TR" dirty="0">
                <a:solidFill>
                  <a:schemeClr val="bg1"/>
                </a:solidFill>
              </a:rPr>
              <a:t>; OKHN+İDAME/VRD/OKHN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AD45559-DD50-EB46-AA08-63684F2EE397}"/>
              </a:ext>
            </a:extLst>
          </p:cNvPr>
          <p:cNvSpPr txBox="1"/>
          <p:nvPr/>
        </p:nvSpPr>
        <p:spPr>
          <a:xfrm>
            <a:off x="393539" y="1343809"/>
            <a:ext cx="406416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Randomize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açık etiketli, Faz III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Risk gruplarına göre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tabakalandırma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DBC54FC-3774-7448-A43A-99D67315E0F6}"/>
              </a:ext>
            </a:extLst>
          </p:cNvPr>
          <p:cNvSpPr txBox="1"/>
          <p:nvPr/>
        </p:nvSpPr>
        <p:spPr>
          <a:xfrm>
            <a:off x="264808" y="2507635"/>
            <a:ext cx="396429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OKHN uygun, ≤ 70 yaş MM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Son 1 yılda ≥ 2 kür sistemik tedavi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Progresyon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olmayan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N=758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6E07CB1-A569-CA4B-9AFE-28797D46DD36}"/>
              </a:ext>
            </a:extLst>
          </p:cNvPr>
          <p:cNvSpPr txBox="1"/>
          <p:nvPr/>
        </p:nvSpPr>
        <p:spPr>
          <a:xfrm>
            <a:off x="4865195" y="2833180"/>
            <a:ext cx="107773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OKHN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MEL-200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0DE0798-4DC3-B34F-B2F8-611D502B4E60}"/>
              </a:ext>
            </a:extLst>
          </p:cNvPr>
          <p:cNvSpPr txBox="1"/>
          <p:nvPr/>
        </p:nvSpPr>
        <p:spPr>
          <a:xfrm>
            <a:off x="6726508" y="1959796"/>
            <a:ext cx="2219454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Lenalidomide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idame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Progresyona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kadar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E6EB1BE-6A3A-0F44-9E4E-E6F8F2C114A7}"/>
              </a:ext>
            </a:extLst>
          </p:cNvPr>
          <p:cNvSpPr txBox="1"/>
          <p:nvPr/>
        </p:nvSpPr>
        <p:spPr>
          <a:xfrm>
            <a:off x="6722546" y="2952209"/>
            <a:ext cx="2092239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 kür VRD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152FC62-FF7B-1F4D-A45A-871CC79079E1}"/>
              </a:ext>
            </a:extLst>
          </p:cNvPr>
          <p:cNvSpPr txBox="1"/>
          <p:nvPr/>
        </p:nvSpPr>
        <p:spPr>
          <a:xfrm>
            <a:off x="6741758" y="3628048"/>
            <a:ext cx="2073027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OKHN</a:t>
            </a:r>
          </a:p>
        </p:txBody>
      </p:sp>
      <p:cxnSp>
        <p:nvCxnSpPr>
          <p:cNvPr id="13" name="Düz Ok Bağlayıcısı 12">
            <a:extLst>
              <a:ext uri="{FF2B5EF4-FFF2-40B4-BE49-F238E27FC236}">
                <a16:creationId xmlns:a16="http://schemas.microsoft.com/office/drawing/2014/main" id="{5872B83E-49A9-574F-A8BA-ECF5FB608A22}"/>
              </a:ext>
            </a:extLst>
          </p:cNvPr>
          <p:cNvCxnSpPr/>
          <p:nvPr/>
        </p:nvCxnSpPr>
        <p:spPr>
          <a:xfrm>
            <a:off x="4128333" y="3140558"/>
            <a:ext cx="674668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4C52214D-575A-EC4C-AF6E-ABDD9C065B4E}"/>
              </a:ext>
            </a:extLst>
          </p:cNvPr>
          <p:cNvCxnSpPr>
            <a:cxnSpLocks/>
          </p:cNvCxnSpPr>
          <p:nvPr/>
        </p:nvCxnSpPr>
        <p:spPr>
          <a:xfrm flipV="1">
            <a:off x="8986625" y="3654288"/>
            <a:ext cx="779072" cy="27754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>
            <a:extLst>
              <a:ext uri="{FF2B5EF4-FFF2-40B4-BE49-F238E27FC236}">
                <a16:creationId xmlns:a16="http://schemas.microsoft.com/office/drawing/2014/main" id="{A3B93F2A-ED58-4048-984F-9B2761DACEC1}"/>
              </a:ext>
            </a:extLst>
          </p:cNvPr>
          <p:cNvCxnSpPr>
            <a:cxnSpLocks/>
          </p:cNvCxnSpPr>
          <p:nvPr/>
        </p:nvCxnSpPr>
        <p:spPr>
          <a:xfrm>
            <a:off x="5985453" y="3277936"/>
            <a:ext cx="674668" cy="45999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FC56575E-E73D-B942-9697-92B317AFF826}"/>
              </a:ext>
            </a:extLst>
          </p:cNvPr>
          <p:cNvCxnSpPr/>
          <p:nvPr/>
        </p:nvCxnSpPr>
        <p:spPr>
          <a:xfrm>
            <a:off x="5985453" y="3125165"/>
            <a:ext cx="674668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DAA726CE-6AF6-3A47-9AEE-3636800F2691}"/>
              </a:ext>
            </a:extLst>
          </p:cNvPr>
          <p:cNvCxnSpPr>
            <a:cxnSpLocks/>
          </p:cNvCxnSpPr>
          <p:nvPr/>
        </p:nvCxnSpPr>
        <p:spPr>
          <a:xfrm flipV="1">
            <a:off x="5985453" y="2419108"/>
            <a:ext cx="655870" cy="52011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2DC2101-5D55-8442-A8FC-02BB6E445DA1}"/>
              </a:ext>
            </a:extLst>
          </p:cNvPr>
          <p:cNvSpPr txBox="1"/>
          <p:nvPr/>
        </p:nvSpPr>
        <p:spPr>
          <a:xfrm>
            <a:off x="9934456" y="2817393"/>
            <a:ext cx="2219454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Lenalidomide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idame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Progresyona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kadar</a:t>
            </a:r>
          </a:p>
        </p:txBody>
      </p: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F724CD45-B0D5-9045-911E-F1E878AAA22D}"/>
              </a:ext>
            </a:extLst>
          </p:cNvPr>
          <p:cNvCxnSpPr/>
          <p:nvPr/>
        </p:nvCxnSpPr>
        <p:spPr>
          <a:xfrm>
            <a:off x="9051693" y="3125165"/>
            <a:ext cx="674668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787D434-665A-5543-804C-65AD4FB8CE4F}"/>
              </a:ext>
            </a:extLst>
          </p:cNvPr>
          <p:cNvCxnSpPr>
            <a:cxnSpLocks/>
          </p:cNvCxnSpPr>
          <p:nvPr/>
        </p:nvCxnSpPr>
        <p:spPr>
          <a:xfrm>
            <a:off x="9119473" y="2331746"/>
            <a:ext cx="646224" cy="27979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İçerik Yer Tutucusu 26">
            <a:extLst>
              <a:ext uri="{FF2B5EF4-FFF2-40B4-BE49-F238E27FC236}">
                <a16:creationId xmlns:a16="http://schemas.microsoft.com/office/drawing/2014/main" id="{90CE0BD0-50FC-2849-90C3-C1B8FA21D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521" t="9420"/>
          <a:stretch/>
        </p:blipFill>
        <p:spPr>
          <a:xfrm>
            <a:off x="308169" y="4089639"/>
            <a:ext cx="6563686" cy="2483807"/>
          </a:xfrm>
          <a:prstGeom prst="rect">
            <a:avLst/>
          </a:prstGeom>
        </p:spPr>
      </p:pic>
      <p:sp>
        <p:nvSpPr>
          <p:cNvPr id="29" name="object 5">
            <a:extLst>
              <a:ext uri="{FF2B5EF4-FFF2-40B4-BE49-F238E27FC236}">
                <a16:creationId xmlns:a16="http://schemas.microsoft.com/office/drawing/2014/main" id="{576EC572-978D-8844-800E-BD1BC57963F6}"/>
              </a:ext>
            </a:extLst>
          </p:cNvPr>
          <p:cNvSpPr txBox="1"/>
          <p:nvPr/>
        </p:nvSpPr>
        <p:spPr>
          <a:xfrm>
            <a:off x="5190172" y="6615737"/>
            <a:ext cx="18116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Stadt</a:t>
            </a:r>
            <a:r>
              <a:rPr kumimoji="0" sz="1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aue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r>
              <a:rPr kumimoji="0" sz="1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J</a:t>
            </a:r>
            <a:r>
              <a:rPr kumimoji="0" sz="1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r>
              <a:rPr kumimoji="0" sz="1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2019;37:589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2F23A56-410E-B77A-A3CD-3B6A7B4305C8}"/>
              </a:ext>
            </a:extLst>
          </p:cNvPr>
          <p:cNvSpPr txBox="1"/>
          <p:nvPr/>
        </p:nvSpPr>
        <p:spPr>
          <a:xfrm>
            <a:off x="9825356" y="3639440"/>
            <a:ext cx="2437653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effectLst/>
                <a:latin typeface="Helvetica" pitchFamily="2" charset="0"/>
              </a:rPr>
              <a:t>10 mg/</a:t>
            </a:r>
            <a:r>
              <a:rPr lang="tr-TR" sz="1600" dirty="0" err="1">
                <a:solidFill>
                  <a:schemeClr val="bg1"/>
                </a:solidFill>
                <a:effectLst/>
                <a:latin typeface="Helvetica" pitchFamily="2" charset="0"/>
              </a:rPr>
              <a:t>day</a:t>
            </a:r>
            <a:r>
              <a:rPr lang="tr-TR" sz="16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Helvetica" pitchFamily="2" charset="0"/>
              </a:rPr>
              <a:t>for</a:t>
            </a:r>
            <a:r>
              <a:rPr lang="tr-TR" sz="1600" dirty="0">
                <a:solidFill>
                  <a:schemeClr val="bg1"/>
                </a:solidFill>
                <a:effectLst/>
                <a:latin typeface="Helvetica" pitchFamily="2" charset="0"/>
              </a:rPr>
              <a:t> 3 </a:t>
            </a:r>
            <a:r>
              <a:rPr lang="tr-TR" sz="1600" dirty="0" err="1">
                <a:solidFill>
                  <a:schemeClr val="bg1"/>
                </a:solidFill>
                <a:effectLst/>
                <a:latin typeface="Helvetica" pitchFamily="2" charset="0"/>
              </a:rPr>
              <a:t>cycles</a:t>
            </a:r>
            <a:r>
              <a:rPr lang="tr-TR" sz="1600" dirty="0">
                <a:solidFill>
                  <a:schemeClr val="bg1"/>
                </a:solidFill>
                <a:effectLst/>
                <a:latin typeface="Helvetica" pitchFamily="2" charset="0"/>
              </a:rPr>
              <a:t>,</a:t>
            </a:r>
          </a:p>
          <a:p>
            <a:r>
              <a:rPr lang="tr-TR" sz="1600" dirty="0" err="1">
                <a:solidFill>
                  <a:schemeClr val="bg1"/>
                </a:solidFill>
                <a:effectLst/>
                <a:latin typeface="Helvetica" pitchFamily="2" charset="0"/>
              </a:rPr>
              <a:t>then</a:t>
            </a:r>
            <a:r>
              <a:rPr lang="tr-TR" sz="1600" dirty="0">
                <a:solidFill>
                  <a:schemeClr val="bg1"/>
                </a:solidFill>
                <a:effectLst/>
                <a:latin typeface="Helvetica" pitchFamily="2" charset="0"/>
              </a:rPr>
              <a:t> 15 mg/</a:t>
            </a:r>
            <a:r>
              <a:rPr lang="tr-TR" sz="1600" dirty="0" err="1">
                <a:solidFill>
                  <a:schemeClr val="bg1"/>
                </a:solidFill>
                <a:effectLst/>
                <a:latin typeface="Helvetica" pitchFamily="2" charset="0"/>
              </a:rPr>
              <a:t>day</a:t>
            </a:r>
            <a:r>
              <a:rPr lang="tr-TR" sz="1600" dirty="0">
                <a:solidFill>
                  <a:schemeClr val="bg1"/>
                </a:solidFill>
                <a:effectLst/>
                <a:latin typeface="Helvetica" pitchFamily="2" charset="0"/>
              </a:rPr>
              <a:t>*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D7CCA1F-E9A6-2E32-E1AB-36899C5CFE18}"/>
              </a:ext>
            </a:extLst>
          </p:cNvPr>
          <p:cNvSpPr txBox="1"/>
          <p:nvPr/>
        </p:nvSpPr>
        <p:spPr bwMode="auto">
          <a:xfrm>
            <a:off x="64273" y="3729118"/>
            <a:ext cx="617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Çoğu katılımcı için VRD indüksiyonunun kullanımı</a:t>
            </a:r>
          </a:p>
        </p:txBody>
      </p:sp>
    </p:spTree>
    <p:extLst>
      <p:ext uri="{BB962C8B-B14F-4D97-AF65-F5344CB8AC3E}">
        <p14:creationId xmlns:p14="http://schemas.microsoft.com/office/powerpoint/2010/main" val="2862567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D55F8443-B6B2-4C53-842E-01E446CD0348}"/>
              </a:ext>
            </a:extLst>
          </p:cNvPr>
          <p:cNvGrpSpPr/>
          <p:nvPr/>
        </p:nvGrpSpPr>
        <p:grpSpPr>
          <a:xfrm>
            <a:off x="1330036" y="2230582"/>
            <a:ext cx="4881419" cy="1588654"/>
            <a:chOff x="1330036" y="2230582"/>
            <a:chExt cx="4881419" cy="1588654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EAF28E-B039-4B89-8832-C4484C21F952}"/>
                </a:ext>
              </a:extLst>
            </p:cNvPr>
            <p:cNvSpPr/>
            <p:nvPr/>
          </p:nvSpPr>
          <p:spPr bwMode="auto">
            <a:xfrm>
              <a:off x="1330036" y="2230582"/>
              <a:ext cx="1168400" cy="609600"/>
            </a:xfrm>
            <a:custGeom>
              <a:avLst/>
              <a:gdLst>
                <a:gd name="connsiteX0" fmla="*/ 0 w 1168400"/>
                <a:gd name="connsiteY0" fmla="*/ 0 h 609600"/>
                <a:gd name="connsiteX1" fmla="*/ 0 w 1168400"/>
                <a:gd name="connsiteY1" fmla="*/ 41563 h 609600"/>
                <a:gd name="connsiteX2" fmla="*/ 120073 w 1168400"/>
                <a:gd name="connsiteY2" fmla="*/ 41563 h 609600"/>
                <a:gd name="connsiteX3" fmla="*/ 120073 w 1168400"/>
                <a:gd name="connsiteY3" fmla="*/ 73891 h 609600"/>
                <a:gd name="connsiteX4" fmla="*/ 207819 w 1168400"/>
                <a:gd name="connsiteY4" fmla="*/ 73891 h 609600"/>
                <a:gd name="connsiteX5" fmla="*/ 207819 w 1168400"/>
                <a:gd name="connsiteY5" fmla="*/ 120073 h 609600"/>
                <a:gd name="connsiteX6" fmla="*/ 286328 w 1168400"/>
                <a:gd name="connsiteY6" fmla="*/ 120073 h 609600"/>
                <a:gd name="connsiteX7" fmla="*/ 286328 w 1168400"/>
                <a:gd name="connsiteY7" fmla="*/ 161636 h 609600"/>
                <a:gd name="connsiteX8" fmla="*/ 397164 w 1168400"/>
                <a:gd name="connsiteY8" fmla="*/ 161636 h 609600"/>
                <a:gd name="connsiteX9" fmla="*/ 397164 w 1168400"/>
                <a:gd name="connsiteY9" fmla="*/ 207818 h 609600"/>
                <a:gd name="connsiteX10" fmla="*/ 471055 w 1168400"/>
                <a:gd name="connsiteY10" fmla="*/ 207818 h 609600"/>
                <a:gd name="connsiteX11" fmla="*/ 471055 w 1168400"/>
                <a:gd name="connsiteY11" fmla="*/ 272473 h 609600"/>
                <a:gd name="connsiteX12" fmla="*/ 549564 w 1168400"/>
                <a:gd name="connsiteY12" fmla="*/ 272473 h 609600"/>
                <a:gd name="connsiteX13" fmla="*/ 549564 w 1168400"/>
                <a:gd name="connsiteY13" fmla="*/ 327891 h 609600"/>
                <a:gd name="connsiteX14" fmla="*/ 646546 w 1168400"/>
                <a:gd name="connsiteY14" fmla="*/ 327891 h 609600"/>
                <a:gd name="connsiteX15" fmla="*/ 646546 w 1168400"/>
                <a:gd name="connsiteY15" fmla="*/ 383309 h 609600"/>
                <a:gd name="connsiteX16" fmla="*/ 775855 w 1168400"/>
                <a:gd name="connsiteY16" fmla="*/ 383309 h 609600"/>
                <a:gd name="connsiteX17" fmla="*/ 775855 w 1168400"/>
                <a:gd name="connsiteY17" fmla="*/ 452582 h 609600"/>
                <a:gd name="connsiteX18" fmla="*/ 835891 w 1168400"/>
                <a:gd name="connsiteY18" fmla="*/ 452582 h 609600"/>
                <a:gd name="connsiteX19" fmla="*/ 835891 w 1168400"/>
                <a:gd name="connsiteY19" fmla="*/ 512618 h 609600"/>
                <a:gd name="connsiteX20" fmla="*/ 965200 w 1168400"/>
                <a:gd name="connsiteY20" fmla="*/ 512618 h 609600"/>
                <a:gd name="connsiteX21" fmla="*/ 965200 w 1168400"/>
                <a:gd name="connsiteY21" fmla="*/ 568036 h 609600"/>
                <a:gd name="connsiteX22" fmla="*/ 1025237 w 1168400"/>
                <a:gd name="connsiteY22" fmla="*/ 568036 h 609600"/>
                <a:gd name="connsiteX23" fmla="*/ 1025237 w 1168400"/>
                <a:gd name="connsiteY23" fmla="*/ 609600 h 609600"/>
                <a:gd name="connsiteX24" fmla="*/ 1168400 w 1168400"/>
                <a:gd name="connsiteY24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8400" h="609600">
                  <a:moveTo>
                    <a:pt x="0" y="0"/>
                  </a:moveTo>
                  <a:lnTo>
                    <a:pt x="0" y="41563"/>
                  </a:lnTo>
                  <a:lnTo>
                    <a:pt x="120073" y="41563"/>
                  </a:lnTo>
                  <a:lnTo>
                    <a:pt x="120073" y="73891"/>
                  </a:lnTo>
                  <a:lnTo>
                    <a:pt x="207819" y="73891"/>
                  </a:lnTo>
                  <a:lnTo>
                    <a:pt x="207819" y="120073"/>
                  </a:lnTo>
                  <a:lnTo>
                    <a:pt x="286328" y="120073"/>
                  </a:lnTo>
                  <a:lnTo>
                    <a:pt x="286328" y="161636"/>
                  </a:lnTo>
                  <a:lnTo>
                    <a:pt x="397164" y="161636"/>
                  </a:lnTo>
                  <a:lnTo>
                    <a:pt x="397164" y="207818"/>
                  </a:lnTo>
                  <a:lnTo>
                    <a:pt x="471055" y="207818"/>
                  </a:lnTo>
                  <a:lnTo>
                    <a:pt x="471055" y="272473"/>
                  </a:lnTo>
                  <a:lnTo>
                    <a:pt x="549564" y="272473"/>
                  </a:lnTo>
                  <a:lnTo>
                    <a:pt x="549564" y="327891"/>
                  </a:lnTo>
                  <a:lnTo>
                    <a:pt x="646546" y="327891"/>
                  </a:lnTo>
                  <a:lnTo>
                    <a:pt x="646546" y="383309"/>
                  </a:lnTo>
                  <a:lnTo>
                    <a:pt x="775855" y="383309"/>
                  </a:lnTo>
                  <a:lnTo>
                    <a:pt x="775855" y="452582"/>
                  </a:lnTo>
                  <a:lnTo>
                    <a:pt x="835891" y="452582"/>
                  </a:lnTo>
                  <a:lnTo>
                    <a:pt x="835891" y="512618"/>
                  </a:lnTo>
                  <a:lnTo>
                    <a:pt x="965200" y="512618"/>
                  </a:lnTo>
                  <a:lnTo>
                    <a:pt x="965200" y="568036"/>
                  </a:lnTo>
                  <a:lnTo>
                    <a:pt x="1025237" y="568036"/>
                  </a:lnTo>
                  <a:lnTo>
                    <a:pt x="1025237" y="609600"/>
                  </a:lnTo>
                  <a:lnTo>
                    <a:pt x="1168400" y="60960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F694942-D861-40C1-AAF5-E24A3BF5DF1D}"/>
                </a:ext>
              </a:extLst>
            </p:cNvPr>
            <p:cNvSpPr/>
            <p:nvPr/>
          </p:nvSpPr>
          <p:spPr bwMode="auto">
            <a:xfrm>
              <a:off x="2493818" y="2840182"/>
              <a:ext cx="1348509" cy="540327"/>
            </a:xfrm>
            <a:custGeom>
              <a:avLst/>
              <a:gdLst>
                <a:gd name="connsiteX0" fmla="*/ 0 w 1348509"/>
                <a:gd name="connsiteY0" fmla="*/ 0 h 540327"/>
                <a:gd name="connsiteX1" fmla="*/ 0 w 1348509"/>
                <a:gd name="connsiteY1" fmla="*/ 60036 h 540327"/>
                <a:gd name="connsiteX2" fmla="*/ 161637 w 1348509"/>
                <a:gd name="connsiteY2" fmla="*/ 60036 h 540327"/>
                <a:gd name="connsiteX3" fmla="*/ 161637 w 1348509"/>
                <a:gd name="connsiteY3" fmla="*/ 96982 h 540327"/>
                <a:gd name="connsiteX4" fmla="*/ 235527 w 1348509"/>
                <a:gd name="connsiteY4" fmla="*/ 96982 h 540327"/>
                <a:gd name="connsiteX5" fmla="*/ 235527 w 1348509"/>
                <a:gd name="connsiteY5" fmla="*/ 157018 h 540327"/>
                <a:gd name="connsiteX6" fmla="*/ 300182 w 1348509"/>
                <a:gd name="connsiteY6" fmla="*/ 157018 h 540327"/>
                <a:gd name="connsiteX7" fmla="*/ 300182 w 1348509"/>
                <a:gd name="connsiteY7" fmla="*/ 207818 h 540327"/>
                <a:gd name="connsiteX8" fmla="*/ 387927 w 1348509"/>
                <a:gd name="connsiteY8" fmla="*/ 207818 h 540327"/>
                <a:gd name="connsiteX9" fmla="*/ 387927 w 1348509"/>
                <a:gd name="connsiteY9" fmla="*/ 272473 h 540327"/>
                <a:gd name="connsiteX10" fmla="*/ 471055 w 1348509"/>
                <a:gd name="connsiteY10" fmla="*/ 272473 h 540327"/>
                <a:gd name="connsiteX11" fmla="*/ 471055 w 1348509"/>
                <a:gd name="connsiteY11" fmla="*/ 314036 h 540327"/>
                <a:gd name="connsiteX12" fmla="*/ 521855 w 1348509"/>
                <a:gd name="connsiteY12" fmla="*/ 314036 h 540327"/>
                <a:gd name="connsiteX13" fmla="*/ 521855 w 1348509"/>
                <a:gd name="connsiteY13" fmla="*/ 360218 h 540327"/>
                <a:gd name="connsiteX14" fmla="*/ 674255 w 1348509"/>
                <a:gd name="connsiteY14" fmla="*/ 360218 h 540327"/>
                <a:gd name="connsiteX15" fmla="*/ 674255 w 1348509"/>
                <a:gd name="connsiteY15" fmla="*/ 415636 h 540327"/>
                <a:gd name="connsiteX16" fmla="*/ 849746 w 1348509"/>
                <a:gd name="connsiteY16" fmla="*/ 415636 h 540327"/>
                <a:gd name="connsiteX17" fmla="*/ 849746 w 1348509"/>
                <a:gd name="connsiteY17" fmla="*/ 461818 h 540327"/>
                <a:gd name="connsiteX18" fmla="*/ 1016000 w 1348509"/>
                <a:gd name="connsiteY18" fmla="*/ 461818 h 540327"/>
                <a:gd name="connsiteX19" fmla="*/ 1016000 w 1348509"/>
                <a:gd name="connsiteY19" fmla="*/ 508000 h 540327"/>
                <a:gd name="connsiteX20" fmla="*/ 1205346 w 1348509"/>
                <a:gd name="connsiteY20" fmla="*/ 508000 h 540327"/>
                <a:gd name="connsiteX21" fmla="*/ 1205346 w 1348509"/>
                <a:gd name="connsiteY21" fmla="*/ 540327 h 540327"/>
                <a:gd name="connsiteX22" fmla="*/ 1348509 w 1348509"/>
                <a:gd name="connsiteY22" fmla="*/ 540327 h 54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48509" h="540327">
                  <a:moveTo>
                    <a:pt x="0" y="0"/>
                  </a:moveTo>
                  <a:lnTo>
                    <a:pt x="0" y="60036"/>
                  </a:lnTo>
                  <a:lnTo>
                    <a:pt x="161637" y="60036"/>
                  </a:lnTo>
                  <a:lnTo>
                    <a:pt x="161637" y="96982"/>
                  </a:lnTo>
                  <a:lnTo>
                    <a:pt x="235527" y="96982"/>
                  </a:lnTo>
                  <a:lnTo>
                    <a:pt x="235527" y="157018"/>
                  </a:lnTo>
                  <a:lnTo>
                    <a:pt x="300182" y="157018"/>
                  </a:lnTo>
                  <a:lnTo>
                    <a:pt x="300182" y="207818"/>
                  </a:lnTo>
                  <a:lnTo>
                    <a:pt x="387927" y="207818"/>
                  </a:lnTo>
                  <a:lnTo>
                    <a:pt x="387927" y="272473"/>
                  </a:lnTo>
                  <a:lnTo>
                    <a:pt x="471055" y="272473"/>
                  </a:lnTo>
                  <a:lnTo>
                    <a:pt x="471055" y="314036"/>
                  </a:lnTo>
                  <a:lnTo>
                    <a:pt x="521855" y="314036"/>
                  </a:lnTo>
                  <a:lnTo>
                    <a:pt x="521855" y="360218"/>
                  </a:lnTo>
                  <a:lnTo>
                    <a:pt x="674255" y="360218"/>
                  </a:lnTo>
                  <a:lnTo>
                    <a:pt x="674255" y="415636"/>
                  </a:lnTo>
                  <a:lnTo>
                    <a:pt x="849746" y="415636"/>
                  </a:lnTo>
                  <a:lnTo>
                    <a:pt x="849746" y="461818"/>
                  </a:lnTo>
                  <a:lnTo>
                    <a:pt x="1016000" y="461818"/>
                  </a:lnTo>
                  <a:lnTo>
                    <a:pt x="1016000" y="508000"/>
                  </a:lnTo>
                  <a:lnTo>
                    <a:pt x="1205346" y="508000"/>
                  </a:lnTo>
                  <a:lnTo>
                    <a:pt x="1205346" y="540327"/>
                  </a:lnTo>
                  <a:lnTo>
                    <a:pt x="1348509" y="540327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5A872D-26E2-43BE-9439-B7D9E15A4F25}"/>
                </a:ext>
              </a:extLst>
            </p:cNvPr>
            <p:cNvSpPr/>
            <p:nvPr/>
          </p:nvSpPr>
          <p:spPr bwMode="auto">
            <a:xfrm>
              <a:off x="3805382" y="3394364"/>
              <a:ext cx="2406073" cy="424872"/>
            </a:xfrm>
            <a:custGeom>
              <a:avLst/>
              <a:gdLst>
                <a:gd name="connsiteX0" fmla="*/ 0 w 2406073"/>
                <a:gd name="connsiteY0" fmla="*/ 0 h 424872"/>
                <a:gd name="connsiteX1" fmla="*/ 87745 w 2406073"/>
                <a:gd name="connsiteY1" fmla="*/ 0 h 424872"/>
                <a:gd name="connsiteX2" fmla="*/ 87745 w 2406073"/>
                <a:gd name="connsiteY2" fmla="*/ 41563 h 424872"/>
                <a:gd name="connsiteX3" fmla="*/ 300182 w 2406073"/>
                <a:gd name="connsiteY3" fmla="*/ 41563 h 424872"/>
                <a:gd name="connsiteX4" fmla="*/ 300182 w 2406073"/>
                <a:gd name="connsiteY4" fmla="*/ 87745 h 424872"/>
                <a:gd name="connsiteX5" fmla="*/ 484909 w 2406073"/>
                <a:gd name="connsiteY5" fmla="*/ 87745 h 424872"/>
                <a:gd name="connsiteX6" fmla="*/ 484909 w 2406073"/>
                <a:gd name="connsiteY6" fmla="*/ 124691 h 424872"/>
                <a:gd name="connsiteX7" fmla="*/ 591127 w 2406073"/>
                <a:gd name="connsiteY7" fmla="*/ 124691 h 424872"/>
                <a:gd name="connsiteX8" fmla="*/ 591127 w 2406073"/>
                <a:gd name="connsiteY8" fmla="*/ 147781 h 424872"/>
                <a:gd name="connsiteX9" fmla="*/ 674254 w 2406073"/>
                <a:gd name="connsiteY9" fmla="*/ 147781 h 424872"/>
                <a:gd name="connsiteX10" fmla="*/ 674254 w 2406073"/>
                <a:gd name="connsiteY10" fmla="*/ 198581 h 424872"/>
                <a:gd name="connsiteX11" fmla="*/ 877454 w 2406073"/>
                <a:gd name="connsiteY11" fmla="*/ 198581 h 424872"/>
                <a:gd name="connsiteX12" fmla="*/ 877454 w 2406073"/>
                <a:gd name="connsiteY12" fmla="*/ 240145 h 424872"/>
                <a:gd name="connsiteX13" fmla="*/ 1034473 w 2406073"/>
                <a:gd name="connsiteY13" fmla="*/ 240145 h 424872"/>
                <a:gd name="connsiteX14" fmla="*/ 1034473 w 2406073"/>
                <a:gd name="connsiteY14" fmla="*/ 290945 h 424872"/>
                <a:gd name="connsiteX15" fmla="*/ 1246909 w 2406073"/>
                <a:gd name="connsiteY15" fmla="*/ 290945 h 424872"/>
                <a:gd name="connsiteX16" fmla="*/ 1246909 w 2406073"/>
                <a:gd name="connsiteY16" fmla="*/ 309418 h 424872"/>
                <a:gd name="connsiteX17" fmla="*/ 1343891 w 2406073"/>
                <a:gd name="connsiteY17" fmla="*/ 309418 h 424872"/>
                <a:gd name="connsiteX18" fmla="*/ 1343891 w 2406073"/>
                <a:gd name="connsiteY18" fmla="*/ 337127 h 424872"/>
                <a:gd name="connsiteX19" fmla="*/ 1699491 w 2406073"/>
                <a:gd name="connsiteY19" fmla="*/ 337127 h 424872"/>
                <a:gd name="connsiteX20" fmla="*/ 1699491 w 2406073"/>
                <a:gd name="connsiteY20" fmla="*/ 355600 h 424872"/>
                <a:gd name="connsiteX21" fmla="*/ 1787236 w 2406073"/>
                <a:gd name="connsiteY21" fmla="*/ 355600 h 424872"/>
                <a:gd name="connsiteX22" fmla="*/ 1787236 w 2406073"/>
                <a:gd name="connsiteY22" fmla="*/ 401781 h 424872"/>
                <a:gd name="connsiteX23" fmla="*/ 2184400 w 2406073"/>
                <a:gd name="connsiteY23" fmla="*/ 401781 h 424872"/>
                <a:gd name="connsiteX24" fmla="*/ 2184400 w 2406073"/>
                <a:gd name="connsiteY24" fmla="*/ 424872 h 424872"/>
                <a:gd name="connsiteX25" fmla="*/ 2406073 w 2406073"/>
                <a:gd name="connsiteY25" fmla="*/ 424872 h 42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06073" h="424872">
                  <a:moveTo>
                    <a:pt x="0" y="0"/>
                  </a:moveTo>
                  <a:lnTo>
                    <a:pt x="87745" y="0"/>
                  </a:lnTo>
                  <a:lnTo>
                    <a:pt x="87745" y="41563"/>
                  </a:lnTo>
                  <a:lnTo>
                    <a:pt x="300182" y="41563"/>
                  </a:lnTo>
                  <a:lnTo>
                    <a:pt x="300182" y="87745"/>
                  </a:lnTo>
                  <a:lnTo>
                    <a:pt x="484909" y="87745"/>
                  </a:lnTo>
                  <a:lnTo>
                    <a:pt x="484909" y="124691"/>
                  </a:lnTo>
                  <a:lnTo>
                    <a:pt x="591127" y="124691"/>
                  </a:lnTo>
                  <a:lnTo>
                    <a:pt x="591127" y="147781"/>
                  </a:lnTo>
                  <a:lnTo>
                    <a:pt x="674254" y="147781"/>
                  </a:lnTo>
                  <a:lnTo>
                    <a:pt x="674254" y="198581"/>
                  </a:lnTo>
                  <a:lnTo>
                    <a:pt x="877454" y="198581"/>
                  </a:lnTo>
                  <a:lnTo>
                    <a:pt x="877454" y="240145"/>
                  </a:lnTo>
                  <a:lnTo>
                    <a:pt x="1034473" y="240145"/>
                  </a:lnTo>
                  <a:lnTo>
                    <a:pt x="1034473" y="290945"/>
                  </a:lnTo>
                  <a:lnTo>
                    <a:pt x="1246909" y="290945"/>
                  </a:lnTo>
                  <a:lnTo>
                    <a:pt x="1246909" y="309418"/>
                  </a:lnTo>
                  <a:lnTo>
                    <a:pt x="1343891" y="309418"/>
                  </a:lnTo>
                  <a:lnTo>
                    <a:pt x="1343891" y="337127"/>
                  </a:lnTo>
                  <a:lnTo>
                    <a:pt x="1699491" y="337127"/>
                  </a:lnTo>
                  <a:lnTo>
                    <a:pt x="1699491" y="355600"/>
                  </a:lnTo>
                  <a:lnTo>
                    <a:pt x="1787236" y="355600"/>
                  </a:lnTo>
                  <a:lnTo>
                    <a:pt x="1787236" y="401781"/>
                  </a:lnTo>
                  <a:lnTo>
                    <a:pt x="2184400" y="401781"/>
                  </a:lnTo>
                  <a:lnTo>
                    <a:pt x="2184400" y="424872"/>
                  </a:lnTo>
                  <a:lnTo>
                    <a:pt x="2406073" y="424872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AA5D17C-A0C2-4DD6-9233-DB7982DE8FF2}"/>
              </a:ext>
            </a:extLst>
          </p:cNvPr>
          <p:cNvGrpSpPr/>
          <p:nvPr/>
        </p:nvGrpSpPr>
        <p:grpSpPr>
          <a:xfrm>
            <a:off x="1343891" y="2267527"/>
            <a:ext cx="4867564" cy="1283855"/>
            <a:chOff x="1343891" y="2267527"/>
            <a:chExt cx="4867564" cy="1283855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421961C-276C-4AD0-9D42-DDE1B37BF964}"/>
                </a:ext>
              </a:extLst>
            </p:cNvPr>
            <p:cNvSpPr/>
            <p:nvPr/>
          </p:nvSpPr>
          <p:spPr bwMode="auto">
            <a:xfrm>
              <a:off x="1343891" y="2267527"/>
              <a:ext cx="1002145" cy="258618"/>
            </a:xfrm>
            <a:custGeom>
              <a:avLst/>
              <a:gdLst>
                <a:gd name="connsiteX0" fmla="*/ 0 w 1002145"/>
                <a:gd name="connsiteY0" fmla="*/ 0 h 258618"/>
                <a:gd name="connsiteX1" fmla="*/ 147782 w 1002145"/>
                <a:gd name="connsiteY1" fmla="*/ 0 h 258618"/>
                <a:gd name="connsiteX2" fmla="*/ 147782 w 1002145"/>
                <a:gd name="connsiteY2" fmla="*/ 41564 h 258618"/>
                <a:gd name="connsiteX3" fmla="*/ 230909 w 1002145"/>
                <a:gd name="connsiteY3" fmla="*/ 41564 h 258618"/>
                <a:gd name="connsiteX4" fmla="*/ 230909 w 1002145"/>
                <a:gd name="connsiteY4" fmla="*/ 60037 h 258618"/>
                <a:gd name="connsiteX5" fmla="*/ 406400 w 1002145"/>
                <a:gd name="connsiteY5" fmla="*/ 60037 h 258618"/>
                <a:gd name="connsiteX6" fmla="*/ 406400 w 1002145"/>
                <a:gd name="connsiteY6" fmla="*/ 73891 h 258618"/>
                <a:gd name="connsiteX7" fmla="*/ 494145 w 1002145"/>
                <a:gd name="connsiteY7" fmla="*/ 73891 h 258618"/>
                <a:gd name="connsiteX8" fmla="*/ 494145 w 1002145"/>
                <a:gd name="connsiteY8" fmla="*/ 92364 h 258618"/>
                <a:gd name="connsiteX9" fmla="*/ 604982 w 1002145"/>
                <a:gd name="connsiteY9" fmla="*/ 92364 h 258618"/>
                <a:gd name="connsiteX10" fmla="*/ 604982 w 1002145"/>
                <a:gd name="connsiteY10" fmla="*/ 124691 h 258618"/>
                <a:gd name="connsiteX11" fmla="*/ 678873 w 1002145"/>
                <a:gd name="connsiteY11" fmla="*/ 124691 h 258618"/>
                <a:gd name="connsiteX12" fmla="*/ 678873 w 1002145"/>
                <a:gd name="connsiteY12" fmla="*/ 147782 h 258618"/>
                <a:gd name="connsiteX13" fmla="*/ 808182 w 1002145"/>
                <a:gd name="connsiteY13" fmla="*/ 147782 h 258618"/>
                <a:gd name="connsiteX14" fmla="*/ 808182 w 1002145"/>
                <a:gd name="connsiteY14" fmla="*/ 180109 h 258618"/>
                <a:gd name="connsiteX15" fmla="*/ 868218 w 1002145"/>
                <a:gd name="connsiteY15" fmla="*/ 180109 h 258618"/>
                <a:gd name="connsiteX16" fmla="*/ 868218 w 1002145"/>
                <a:gd name="connsiteY16" fmla="*/ 212437 h 258618"/>
                <a:gd name="connsiteX17" fmla="*/ 923636 w 1002145"/>
                <a:gd name="connsiteY17" fmla="*/ 212437 h 258618"/>
                <a:gd name="connsiteX18" fmla="*/ 923636 w 1002145"/>
                <a:gd name="connsiteY18" fmla="*/ 258618 h 258618"/>
                <a:gd name="connsiteX19" fmla="*/ 1002145 w 1002145"/>
                <a:gd name="connsiteY19" fmla="*/ 258618 h 25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2145" h="258618">
                  <a:moveTo>
                    <a:pt x="0" y="0"/>
                  </a:moveTo>
                  <a:lnTo>
                    <a:pt x="147782" y="0"/>
                  </a:lnTo>
                  <a:lnTo>
                    <a:pt x="147782" y="41564"/>
                  </a:lnTo>
                  <a:lnTo>
                    <a:pt x="230909" y="41564"/>
                  </a:lnTo>
                  <a:lnTo>
                    <a:pt x="230909" y="60037"/>
                  </a:lnTo>
                  <a:lnTo>
                    <a:pt x="406400" y="60037"/>
                  </a:lnTo>
                  <a:lnTo>
                    <a:pt x="406400" y="73891"/>
                  </a:lnTo>
                  <a:lnTo>
                    <a:pt x="494145" y="73891"/>
                  </a:lnTo>
                  <a:lnTo>
                    <a:pt x="494145" y="92364"/>
                  </a:lnTo>
                  <a:lnTo>
                    <a:pt x="604982" y="92364"/>
                  </a:lnTo>
                  <a:lnTo>
                    <a:pt x="604982" y="124691"/>
                  </a:lnTo>
                  <a:lnTo>
                    <a:pt x="678873" y="124691"/>
                  </a:lnTo>
                  <a:lnTo>
                    <a:pt x="678873" y="147782"/>
                  </a:lnTo>
                  <a:lnTo>
                    <a:pt x="808182" y="147782"/>
                  </a:lnTo>
                  <a:lnTo>
                    <a:pt x="808182" y="180109"/>
                  </a:lnTo>
                  <a:lnTo>
                    <a:pt x="868218" y="180109"/>
                  </a:lnTo>
                  <a:lnTo>
                    <a:pt x="868218" y="212437"/>
                  </a:lnTo>
                  <a:lnTo>
                    <a:pt x="923636" y="212437"/>
                  </a:lnTo>
                  <a:lnTo>
                    <a:pt x="923636" y="258618"/>
                  </a:lnTo>
                  <a:lnTo>
                    <a:pt x="1002145" y="258618"/>
                  </a:lnTo>
                </a:path>
              </a:pathLst>
            </a:custGeom>
            <a:noFill/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450DD0C-CFD6-45A4-9CDB-F8FAF34F4818}"/>
                </a:ext>
              </a:extLst>
            </p:cNvPr>
            <p:cNvSpPr/>
            <p:nvPr/>
          </p:nvSpPr>
          <p:spPr bwMode="auto">
            <a:xfrm>
              <a:off x="2327564" y="2544618"/>
              <a:ext cx="3883891" cy="1006764"/>
            </a:xfrm>
            <a:custGeom>
              <a:avLst/>
              <a:gdLst>
                <a:gd name="connsiteX0" fmla="*/ 0 w 3883891"/>
                <a:gd name="connsiteY0" fmla="*/ 0 h 1006764"/>
                <a:gd name="connsiteX1" fmla="*/ 143163 w 3883891"/>
                <a:gd name="connsiteY1" fmla="*/ 0 h 1006764"/>
                <a:gd name="connsiteX2" fmla="*/ 143163 w 3883891"/>
                <a:gd name="connsiteY2" fmla="*/ 46182 h 1006764"/>
                <a:gd name="connsiteX3" fmla="*/ 189345 w 3883891"/>
                <a:gd name="connsiteY3" fmla="*/ 46182 h 1006764"/>
                <a:gd name="connsiteX4" fmla="*/ 189345 w 3883891"/>
                <a:gd name="connsiteY4" fmla="*/ 101600 h 1006764"/>
                <a:gd name="connsiteX5" fmla="*/ 258618 w 3883891"/>
                <a:gd name="connsiteY5" fmla="*/ 101600 h 1006764"/>
                <a:gd name="connsiteX6" fmla="*/ 240145 w 3883891"/>
                <a:gd name="connsiteY6" fmla="*/ 120073 h 1006764"/>
                <a:gd name="connsiteX7" fmla="*/ 281709 w 3883891"/>
                <a:gd name="connsiteY7" fmla="*/ 120073 h 1006764"/>
                <a:gd name="connsiteX8" fmla="*/ 281709 w 3883891"/>
                <a:gd name="connsiteY8" fmla="*/ 193964 h 1006764"/>
                <a:gd name="connsiteX9" fmla="*/ 397163 w 3883891"/>
                <a:gd name="connsiteY9" fmla="*/ 193964 h 1006764"/>
                <a:gd name="connsiteX10" fmla="*/ 397163 w 3883891"/>
                <a:gd name="connsiteY10" fmla="*/ 226291 h 1006764"/>
                <a:gd name="connsiteX11" fmla="*/ 586509 w 3883891"/>
                <a:gd name="connsiteY11" fmla="*/ 226291 h 1006764"/>
                <a:gd name="connsiteX12" fmla="*/ 586509 w 3883891"/>
                <a:gd name="connsiteY12" fmla="*/ 277091 h 1006764"/>
                <a:gd name="connsiteX13" fmla="*/ 678872 w 3883891"/>
                <a:gd name="connsiteY13" fmla="*/ 277091 h 1006764"/>
                <a:gd name="connsiteX14" fmla="*/ 678872 w 3883891"/>
                <a:gd name="connsiteY14" fmla="*/ 309418 h 1006764"/>
                <a:gd name="connsiteX15" fmla="*/ 757381 w 3883891"/>
                <a:gd name="connsiteY15" fmla="*/ 309418 h 1006764"/>
                <a:gd name="connsiteX16" fmla="*/ 757381 w 3883891"/>
                <a:gd name="connsiteY16" fmla="*/ 323273 h 1006764"/>
                <a:gd name="connsiteX17" fmla="*/ 905163 w 3883891"/>
                <a:gd name="connsiteY17" fmla="*/ 323273 h 1006764"/>
                <a:gd name="connsiteX18" fmla="*/ 905163 w 3883891"/>
                <a:gd name="connsiteY18" fmla="*/ 364837 h 1006764"/>
                <a:gd name="connsiteX19" fmla="*/ 946727 w 3883891"/>
                <a:gd name="connsiteY19" fmla="*/ 364837 h 1006764"/>
                <a:gd name="connsiteX20" fmla="*/ 946727 w 3883891"/>
                <a:gd name="connsiteY20" fmla="*/ 420255 h 1006764"/>
                <a:gd name="connsiteX21" fmla="*/ 1016000 w 3883891"/>
                <a:gd name="connsiteY21" fmla="*/ 420255 h 1006764"/>
                <a:gd name="connsiteX22" fmla="*/ 1016000 w 3883891"/>
                <a:gd name="connsiteY22" fmla="*/ 466437 h 1006764"/>
                <a:gd name="connsiteX23" fmla="*/ 1103745 w 3883891"/>
                <a:gd name="connsiteY23" fmla="*/ 466437 h 1006764"/>
                <a:gd name="connsiteX24" fmla="*/ 1103745 w 3883891"/>
                <a:gd name="connsiteY24" fmla="*/ 484909 h 1006764"/>
                <a:gd name="connsiteX25" fmla="*/ 1209963 w 3883891"/>
                <a:gd name="connsiteY25" fmla="*/ 484909 h 1006764"/>
                <a:gd name="connsiteX26" fmla="*/ 1209963 w 3883891"/>
                <a:gd name="connsiteY26" fmla="*/ 498764 h 1006764"/>
                <a:gd name="connsiteX27" fmla="*/ 1334654 w 3883891"/>
                <a:gd name="connsiteY27" fmla="*/ 498764 h 1006764"/>
                <a:gd name="connsiteX28" fmla="*/ 1334654 w 3883891"/>
                <a:gd name="connsiteY28" fmla="*/ 535709 h 1006764"/>
                <a:gd name="connsiteX29" fmla="*/ 1380836 w 3883891"/>
                <a:gd name="connsiteY29" fmla="*/ 535709 h 1006764"/>
                <a:gd name="connsiteX30" fmla="*/ 1380836 w 3883891"/>
                <a:gd name="connsiteY30" fmla="*/ 535709 h 1006764"/>
                <a:gd name="connsiteX31" fmla="*/ 1380836 w 3883891"/>
                <a:gd name="connsiteY31" fmla="*/ 568037 h 1006764"/>
                <a:gd name="connsiteX32" fmla="*/ 1533236 w 3883891"/>
                <a:gd name="connsiteY32" fmla="*/ 568037 h 1006764"/>
                <a:gd name="connsiteX33" fmla="*/ 1533236 w 3883891"/>
                <a:gd name="connsiteY33" fmla="*/ 568037 h 1006764"/>
                <a:gd name="connsiteX34" fmla="*/ 1533236 w 3883891"/>
                <a:gd name="connsiteY34" fmla="*/ 600364 h 1006764"/>
                <a:gd name="connsiteX35" fmla="*/ 1662545 w 3883891"/>
                <a:gd name="connsiteY35" fmla="*/ 600364 h 1006764"/>
                <a:gd name="connsiteX36" fmla="*/ 1662545 w 3883891"/>
                <a:gd name="connsiteY36" fmla="*/ 600364 h 1006764"/>
                <a:gd name="connsiteX37" fmla="*/ 1787236 w 3883891"/>
                <a:gd name="connsiteY37" fmla="*/ 600364 h 1006764"/>
                <a:gd name="connsiteX38" fmla="*/ 1787236 w 3883891"/>
                <a:gd name="connsiteY38" fmla="*/ 637309 h 1006764"/>
                <a:gd name="connsiteX39" fmla="*/ 1916545 w 3883891"/>
                <a:gd name="connsiteY39" fmla="*/ 637309 h 1006764"/>
                <a:gd name="connsiteX40" fmla="*/ 1916545 w 3883891"/>
                <a:gd name="connsiteY40" fmla="*/ 637309 h 1006764"/>
                <a:gd name="connsiteX41" fmla="*/ 1916545 w 3883891"/>
                <a:gd name="connsiteY41" fmla="*/ 674255 h 1006764"/>
                <a:gd name="connsiteX42" fmla="*/ 2032000 w 3883891"/>
                <a:gd name="connsiteY42" fmla="*/ 674255 h 1006764"/>
                <a:gd name="connsiteX43" fmla="*/ 2032000 w 3883891"/>
                <a:gd name="connsiteY43" fmla="*/ 692727 h 1006764"/>
                <a:gd name="connsiteX44" fmla="*/ 2110509 w 3883891"/>
                <a:gd name="connsiteY44" fmla="*/ 692727 h 1006764"/>
                <a:gd name="connsiteX45" fmla="*/ 2110509 w 3883891"/>
                <a:gd name="connsiteY45" fmla="*/ 720437 h 1006764"/>
                <a:gd name="connsiteX46" fmla="*/ 2202872 w 3883891"/>
                <a:gd name="connsiteY46" fmla="*/ 720437 h 1006764"/>
                <a:gd name="connsiteX47" fmla="*/ 2202872 w 3883891"/>
                <a:gd name="connsiteY47" fmla="*/ 748146 h 1006764"/>
                <a:gd name="connsiteX48" fmla="*/ 2276763 w 3883891"/>
                <a:gd name="connsiteY48" fmla="*/ 748146 h 1006764"/>
                <a:gd name="connsiteX49" fmla="*/ 2276763 w 3883891"/>
                <a:gd name="connsiteY49" fmla="*/ 748146 h 1006764"/>
                <a:gd name="connsiteX50" fmla="*/ 2276763 w 3883891"/>
                <a:gd name="connsiteY50" fmla="*/ 748146 h 1006764"/>
                <a:gd name="connsiteX51" fmla="*/ 2276763 w 3883891"/>
                <a:gd name="connsiteY51" fmla="*/ 775855 h 1006764"/>
                <a:gd name="connsiteX52" fmla="*/ 2373745 w 3883891"/>
                <a:gd name="connsiteY52" fmla="*/ 775855 h 1006764"/>
                <a:gd name="connsiteX53" fmla="*/ 2373745 w 3883891"/>
                <a:gd name="connsiteY53" fmla="*/ 794327 h 1006764"/>
                <a:gd name="connsiteX54" fmla="*/ 2456872 w 3883891"/>
                <a:gd name="connsiteY54" fmla="*/ 794327 h 1006764"/>
                <a:gd name="connsiteX55" fmla="*/ 2456872 w 3883891"/>
                <a:gd name="connsiteY55" fmla="*/ 817418 h 1006764"/>
                <a:gd name="connsiteX56" fmla="*/ 2456872 w 3883891"/>
                <a:gd name="connsiteY56" fmla="*/ 817418 h 1006764"/>
                <a:gd name="connsiteX57" fmla="*/ 2470727 w 3883891"/>
                <a:gd name="connsiteY57" fmla="*/ 831273 h 1006764"/>
                <a:gd name="connsiteX58" fmla="*/ 2540000 w 3883891"/>
                <a:gd name="connsiteY58" fmla="*/ 831273 h 1006764"/>
                <a:gd name="connsiteX59" fmla="*/ 2540000 w 3883891"/>
                <a:gd name="connsiteY59" fmla="*/ 868218 h 1006764"/>
                <a:gd name="connsiteX60" fmla="*/ 2821709 w 3883891"/>
                <a:gd name="connsiteY60" fmla="*/ 868218 h 1006764"/>
                <a:gd name="connsiteX61" fmla="*/ 2821709 w 3883891"/>
                <a:gd name="connsiteY61" fmla="*/ 886691 h 1006764"/>
                <a:gd name="connsiteX62" fmla="*/ 3080327 w 3883891"/>
                <a:gd name="connsiteY62" fmla="*/ 886691 h 1006764"/>
                <a:gd name="connsiteX63" fmla="*/ 3080327 w 3883891"/>
                <a:gd name="connsiteY63" fmla="*/ 914400 h 1006764"/>
                <a:gd name="connsiteX64" fmla="*/ 3163454 w 3883891"/>
                <a:gd name="connsiteY64" fmla="*/ 914400 h 1006764"/>
                <a:gd name="connsiteX65" fmla="*/ 3163454 w 3883891"/>
                <a:gd name="connsiteY65" fmla="*/ 946727 h 1006764"/>
                <a:gd name="connsiteX66" fmla="*/ 3302000 w 3883891"/>
                <a:gd name="connsiteY66" fmla="*/ 946727 h 1006764"/>
                <a:gd name="connsiteX67" fmla="*/ 3302000 w 3883891"/>
                <a:gd name="connsiteY67" fmla="*/ 946727 h 1006764"/>
                <a:gd name="connsiteX68" fmla="*/ 3302000 w 3883891"/>
                <a:gd name="connsiteY68" fmla="*/ 965200 h 1006764"/>
                <a:gd name="connsiteX69" fmla="*/ 3519054 w 3883891"/>
                <a:gd name="connsiteY69" fmla="*/ 965200 h 1006764"/>
                <a:gd name="connsiteX70" fmla="*/ 3519054 w 3883891"/>
                <a:gd name="connsiteY70" fmla="*/ 988291 h 1006764"/>
                <a:gd name="connsiteX71" fmla="*/ 3810000 w 3883891"/>
                <a:gd name="connsiteY71" fmla="*/ 988291 h 1006764"/>
                <a:gd name="connsiteX72" fmla="*/ 3810000 w 3883891"/>
                <a:gd name="connsiteY72" fmla="*/ 1006764 h 1006764"/>
                <a:gd name="connsiteX73" fmla="*/ 3883891 w 3883891"/>
                <a:gd name="connsiteY73" fmla="*/ 1006764 h 10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883891" h="1006764">
                  <a:moveTo>
                    <a:pt x="0" y="0"/>
                  </a:moveTo>
                  <a:lnTo>
                    <a:pt x="143163" y="0"/>
                  </a:lnTo>
                  <a:lnTo>
                    <a:pt x="143163" y="46182"/>
                  </a:lnTo>
                  <a:lnTo>
                    <a:pt x="189345" y="46182"/>
                  </a:lnTo>
                  <a:lnTo>
                    <a:pt x="189345" y="101600"/>
                  </a:lnTo>
                  <a:lnTo>
                    <a:pt x="258618" y="101600"/>
                  </a:lnTo>
                  <a:lnTo>
                    <a:pt x="240145" y="120073"/>
                  </a:lnTo>
                  <a:lnTo>
                    <a:pt x="281709" y="120073"/>
                  </a:lnTo>
                  <a:lnTo>
                    <a:pt x="281709" y="193964"/>
                  </a:lnTo>
                  <a:lnTo>
                    <a:pt x="397163" y="193964"/>
                  </a:lnTo>
                  <a:lnTo>
                    <a:pt x="397163" y="226291"/>
                  </a:lnTo>
                  <a:lnTo>
                    <a:pt x="586509" y="226291"/>
                  </a:lnTo>
                  <a:lnTo>
                    <a:pt x="586509" y="277091"/>
                  </a:lnTo>
                  <a:lnTo>
                    <a:pt x="678872" y="277091"/>
                  </a:lnTo>
                  <a:lnTo>
                    <a:pt x="678872" y="309418"/>
                  </a:lnTo>
                  <a:lnTo>
                    <a:pt x="757381" y="309418"/>
                  </a:lnTo>
                  <a:lnTo>
                    <a:pt x="757381" y="323273"/>
                  </a:lnTo>
                  <a:lnTo>
                    <a:pt x="905163" y="323273"/>
                  </a:lnTo>
                  <a:lnTo>
                    <a:pt x="905163" y="364837"/>
                  </a:lnTo>
                  <a:lnTo>
                    <a:pt x="946727" y="364837"/>
                  </a:lnTo>
                  <a:lnTo>
                    <a:pt x="946727" y="420255"/>
                  </a:lnTo>
                  <a:lnTo>
                    <a:pt x="1016000" y="420255"/>
                  </a:lnTo>
                  <a:lnTo>
                    <a:pt x="1016000" y="466437"/>
                  </a:lnTo>
                  <a:lnTo>
                    <a:pt x="1103745" y="466437"/>
                  </a:lnTo>
                  <a:lnTo>
                    <a:pt x="1103745" y="484909"/>
                  </a:lnTo>
                  <a:lnTo>
                    <a:pt x="1209963" y="484909"/>
                  </a:lnTo>
                  <a:lnTo>
                    <a:pt x="1209963" y="498764"/>
                  </a:lnTo>
                  <a:lnTo>
                    <a:pt x="1334654" y="498764"/>
                  </a:lnTo>
                  <a:lnTo>
                    <a:pt x="1334654" y="535709"/>
                  </a:lnTo>
                  <a:lnTo>
                    <a:pt x="1380836" y="535709"/>
                  </a:lnTo>
                  <a:lnTo>
                    <a:pt x="1380836" y="535709"/>
                  </a:lnTo>
                  <a:lnTo>
                    <a:pt x="1380836" y="568037"/>
                  </a:lnTo>
                  <a:lnTo>
                    <a:pt x="1533236" y="568037"/>
                  </a:lnTo>
                  <a:lnTo>
                    <a:pt x="1533236" y="568037"/>
                  </a:lnTo>
                  <a:lnTo>
                    <a:pt x="1533236" y="600364"/>
                  </a:lnTo>
                  <a:lnTo>
                    <a:pt x="1662545" y="600364"/>
                  </a:lnTo>
                  <a:lnTo>
                    <a:pt x="1662545" y="600364"/>
                  </a:lnTo>
                  <a:lnTo>
                    <a:pt x="1787236" y="600364"/>
                  </a:lnTo>
                  <a:lnTo>
                    <a:pt x="1787236" y="637309"/>
                  </a:lnTo>
                  <a:lnTo>
                    <a:pt x="1916545" y="637309"/>
                  </a:lnTo>
                  <a:lnTo>
                    <a:pt x="1916545" y="637309"/>
                  </a:lnTo>
                  <a:lnTo>
                    <a:pt x="1916545" y="674255"/>
                  </a:lnTo>
                  <a:lnTo>
                    <a:pt x="2032000" y="674255"/>
                  </a:lnTo>
                  <a:lnTo>
                    <a:pt x="2032000" y="692727"/>
                  </a:lnTo>
                  <a:lnTo>
                    <a:pt x="2110509" y="692727"/>
                  </a:lnTo>
                  <a:lnTo>
                    <a:pt x="2110509" y="720437"/>
                  </a:lnTo>
                  <a:lnTo>
                    <a:pt x="2202872" y="720437"/>
                  </a:lnTo>
                  <a:lnTo>
                    <a:pt x="2202872" y="748146"/>
                  </a:lnTo>
                  <a:lnTo>
                    <a:pt x="2276763" y="748146"/>
                  </a:lnTo>
                  <a:lnTo>
                    <a:pt x="2276763" y="748146"/>
                  </a:lnTo>
                  <a:lnTo>
                    <a:pt x="2276763" y="748146"/>
                  </a:lnTo>
                  <a:lnTo>
                    <a:pt x="2276763" y="775855"/>
                  </a:lnTo>
                  <a:lnTo>
                    <a:pt x="2373745" y="775855"/>
                  </a:lnTo>
                  <a:lnTo>
                    <a:pt x="2373745" y="794327"/>
                  </a:lnTo>
                  <a:lnTo>
                    <a:pt x="2456872" y="794327"/>
                  </a:lnTo>
                  <a:lnTo>
                    <a:pt x="2456872" y="817418"/>
                  </a:lnTo>
                  <a:lnTo>
                    <a:pt x="2456872" y="817418"/>
                  </a:lnTo>
                  <a:lnTo>
                    <a:pt x="2470727" y="831273"/>
                  </a:lnTo>
                  <a:lnTo>
                    <a:pt x="2540000" y="831273"/>
                  </a:lnTo>
                  <a:lnTo>
                    <a:pt x="2540000" y="868218"/>
                  </a:lnTo>
                  <a:lnTo>
                    <a:pt x="2821709" y="868218"/>
                  </a:lnTo>
                  <a:lnTo>
                    <a:pt x="2821709" y="886691"/>
                  </a:lnTo>
                  <a:lnTo>
                    <a:pt x="3080327" y="886691"/>
                  </a:lnTo>
                  <a:lnTo>
                    <a:pt x="3080327" y="914400"/>
                  </a:lnTo>
                  <a:lnTo>
                    <a:pt x="3163454" y="914400"/>
                  </a:lnTo>
                  <a:lnTo>
                    <a:pt x="3163454" y="946727"/>
                  </a:lnTo>
                  <a:lnTo>
                    <a:pt x="3302000" y="946727"/>
                  </a:lnTo>
                  <a:lnTo>
                    <a:pt x="3302000" y="946727"/>
                  </a:lnTo>
                  <a:lnTo>
                    <a:pt x="3302000" y="965200"/>
                  </a:lnTo>
                  <a:lnTo>
                    <a:pt x="3519054" y="965200"/>
                  </a:lnTo>
                  <a:lnTo>
                    <a:pt x="3519054" y="988291"/>
                  </a:lnTo>
                  <a:lnTo>
                    <a:pt x="3810000" y="988291"/>
                  </a:lnTo>
                  <a:lnTo>
                    <a:pt x="3810000" y="1006764"/>
                  </a:lnTo>
                  <a:lnTo>
                    <a:pt x="3883891" y="1006764"/>
                  </a:lnTo>
                </a:path>
              </a:pathLst>
            </a:custGeom>
            <a:noFill/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168585-311B-4B43-B55E-BAC77E5D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                      </a:t>
            </a:r>
            <a:r>
              <a:rPr lang="en-US" altLang="en-US" dirty="0" err="1">
                <a:solidFill>
                  <a:srgbClr val="FF0000"/>
                </a:solidFill>
              </a:rPr>
              <a:t>STaMINA</a:t>
            </a:r>
            <a:r>
              <a:rPr lang="en-US" altLang="en-US" dirty="0">
                <a:solidFill>
                  <a:srgbClr val="FF0000"/>
                </a:solidFill>
              </a:rPr>
              <a:t> Long-term Follow-up</a:t>
            </a:r>
            <a:r>
              <a:rPr lang="en-US" dirty="0">
                <a:solidFill>
                  <a:srgbClr val="FF0000"/>
                </a:solidFill>
              </a:rPr>
              <a:t>: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               PFS and OS by Treatment Received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0B4AA9FC-0D0A-4D61-B871-0C5709884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865" y="6459751"/>
            <a:ext cx="21704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Hari. ASCO 2020.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Abstr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8506.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A86A1-F5F7-472F-A56F-507641287D64}"/>
              </a:ext>
            </a:extLst>
          </p:cNvPr>
          <p:cNvSpPr txBox="1"/>
          <p:nvPr/>
        </p:nvSpPr>
        <p:spPr bwMode="auto">
          <a:xfrm rot="16200000">
            <a:off x="-192369" y="3358827"/>
            <a:ext cx="1594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Probability (%)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6D025E-F80C-46BF-B284-8DBA5EEC8518}"/>
              </a:ext>
            </a:extLst>
          </p:cNvPr>
          <p:cNvSpPr txBox="1"/>
          <p:nvPr/>
        </p:nvSpPr>
        <p:spPr bwMode="auto">
          <a:xfrm>
            <a:off x="1625813" y="3264443"/>
            <a:ext cx="933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= .015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19789C9-74D5-44AE-A6BA-219B3E98088D}"/>
              </a:ext>
            </a:extLst>
          </p:cNvPr>
          <p:cNvSpPr txBox="1">
            <a:spLocks/>
          </p:cNvSpPr>
          <p:nvPr/>
        </p:nvSpPr>
        <p:spPr bwMode="auto">
          <a:xfrm>
            <a:off x="-68409" y="5343886"/>
            <a:ext cx="5430982" cy="5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Gruplar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arasında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OS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PFS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farkı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yok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1D119F8-10B5-4FDA-AE34-2BD18678BF40}"/>
              </a:ext>
            </a:extLst>
          </p:cNvPr>
          <p:cNvSpPr/>
          <p:nvPr/>
        </p:nvSpPr>
        <p:spPr bwMode="auto">
          <a:xfrm>
            <a:off x="1289409" y="2222386"/>
            <a:ext cx="4931505" cy="2618637"/>
          </a:xfrm>
          <a:custGeom>
            <a:avLst/>
            <a:gdLst>
              <a:gd name="connsiteX0" fmla="*/ 0 w 4493418"/>
              <a:gd name="connsiteY0" fmla="*/ 0 h 2386012"/>
              <a:gd name="connsiteX1" fmla="*/ 0 w 4493418"/>
              <a:gd name="connsiteY1" fmla="*/ 2386012 h 2386012"/>
              <a:gd name="connsiteX2" fmla="*/ 4493418 w 4493418"/>
              <a:gd name="connsiteY2" fmla="*/ 2386012 h 23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3418" h="2386012">
                <a:moveTo>
                  <a:pt x="0" y="0"/>
                </a:moveTo>
                <a:lnTo>
                  <a:pt x="0" y="2386012"/>
                </a:lnTo>
                <a:lnTo>
                  <a:pt x="4493418" y="2386012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5D827B-7783-4725-AFA2-8353D31FD4EE}"/>
              </a:ext>
            </a:extLst>
          </p:cNvPr>
          <p:cNvGrpSpPr/>
          <p:nvPr/>
        </p:nvGrpSpPr>
        <p:grpSpPr>
          <a:xfrm>
            <a:off x="1208844" y="2239687"/>
            <a:ext cx="80565" cy="2557898"/>
            <a:chOff x="969580" y="2680383"/>
            <a:chExt cx="73408" cy="233066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6240A0E-A2F8-496D-951F-5F69CF18E7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580" y="2680383"/>
              <a:ext cx="734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AE3855-1286-449F-BAB0-1CCE53DD2B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580" y="3146517"/>
              <a:ext cx="734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86ED209-4B7C-4A56-8278-AB3DCC79FD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580" y="3612651"/>
              <a:ext cx="734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B82ABE8-B9BD-44A1-973F-D5669759C6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580" y="4078785"/>
              <a:ext cx="734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1549124-23E1-4305-BAB8-25EC5248FA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580" y="4544919"/>
              <a:ext cx="734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2B6876B-0761-457B-ACFE-BDA3F0CAEA6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580" y="5011052"/>
              <a:ext cx="734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67349D-6652-42AF-9887-E122F4578A80}"/>
              </a:ext>
            </a:extLst>
          </p:cNvPr>
          <p:cNvGrpSpPr/>
          <p:nvPr/>
        </p:nvGrpSpPr>
        <p:grpSpPr>
          <a:xfrm>
            <a:off x="1333284" y="4826127"/>
            <a:ext cx="4898781" cy="86158"/>
            <a:chOff x="1082965" y="5037059"/>
            <a:chExt cx="4463601" cy="785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ED47354-EAA1-4234-81D4-E1812738B990}"/>
                </a:ext>
              </a:extLst>
            </p:cNvPr>
            <p:cNvGrpSpPr/>
            <p:nvPr/>
          </p:nvGrpSpPr>
          <p:grpSpPr>
            <a:xfrm rot="5400000">
              <a:off x="2902532" y="3217492"/>
              <a:ext cx="78504" cy="3717637"/>
              <a:chOff x="969580" y="2680383"/>
              <a:chExt cx="73408" cy="2330669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DED5E7C-6E83-4372-93D3-6BD36E27A5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9580" y="2680383"/>
                <a:ext cx="7340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6335C11-F070-44A7-85A3-556FE028C3F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9580" y="3146517"/>
                <a:ext cx="7340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EB8CF5A-BFBB-493B-AE3A-E6B6BBF5C0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9580" y="3612651"/>
                <a:ext cx="7340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CEC9331-5B61-42A3-A1D4-955608E955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9580" y="4078785"/>
                <a:ext cx="7340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0639097-18F8-4477-A386-DD42F52789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9580" y="4544919"/>
                <a:ext cx="7340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3624E6-5B07-4C2E-98BC-2DF85BF5E3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9580" y="5011052"/>
                <a:ext cx="7340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9FEF2F-B01E-45EA-801C-C95E9DB56C3B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5507314" y="5076311"/>
              <a:ext cx="78504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7EEB11B-B627-4742-A15C-FFEBDB5CF9B1}"/>
              </a:ext>
            </a:extLst>
          </p:cNvPr>
          <p:cNvSpPr txBox="1"/>
          <p:nvPr/>
        </p:nvSpPr>
        <p:spPr bwMode="auto">
          <a:xfrm>
            <a:off x="706310" y="2042144"/>
            <a:ext cx="545731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2D651F-0D20-4B4A-B292-A5B5B63FADC1}"/>
              </a:ext>
            </a:extLst>
          </p:cNvPr>
          <p:cNvSpPr txBox="1"/>
          <p:nvPr/>
        </p:nvSpPr>
        <p:spPr bwMode="auto">
          <a:xfrm>
            <a:off x="823916" y="2565485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00DE09-011F-4BD3-863C-5A84FAFA5470}"/>
              </a:ext>
            </a:extLst>
          </p:cNvPr>
          <p:cNvSpPr txBox="1"/>
          <p:nvPr/>
        </p:nvSpPr>
        <p:spPr bwMode="auto">
          <a:xfrm>
            <a:off x="829377" y="3077062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63DBE8-4760-4CE0-A496-6E722246A74B}"/>
              </a:ext>
            </a:extLst>
          </p:cNvPr>
          <p:cNvSpPr txBox="1"/>
          <p:nvPr/>
        </p:nvSpPr>
        <p:spPr bwMode="auto">
          <a:xfrm>
            <a:off x="831482" y="3584163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298195-DA4D-4D25-BF7E-D5F0A60E66B0}"/>
              </a:ext>
            </a:extLst>
          </p:cNvPr>
          <p:cNvSpPr txBox="1"/>
          <p:nvPr/>
        </p:nvSpPr>
        <p:spPr bwMode="auto">
          <a:xfrm>
            <a:off x="831482" y="4097093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373C6D-83CF-4368-B5D2-0EF69B5A154B}"/>
              </a:ext>
            </a:extLst>
          </p:cNvPr>
          <p:cNvSpPr txBox="1"/>
          <p:nvPr/>
        </p:nvSpPr>
        <p:spPr bwMode="auto">
          <a:xfrm>
            <a:off x="965787" y="4612967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AFFC71-470F-466C-AA94-F9DBF43DD593}"/>
              </a:ext>
            </a:extLst>
          </p:cNvPr>
          <p:cNvSpPr txBox="1"/>
          <p:nvPr/>
        </p:nvSpPr>
        <p:spPr bwMode="auto">
          <a:xfrm>
            <a:off x="1179768" y="4858223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0F8A56-4B0B-447E-8DEB-EA3AF8D09548}"/>
              </a:ext>
            </a:extLst>
          </p:cNvPr>
          <p:cNvSpPr txBox="1"/>
          <p:nvPr/>
        </p:nvSpPr>
        <p:spPr bwMode="auto">
          <a:xfrm>
            <a:off x="1942091" y="4853090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6FF2D2-0B9B-4BC4-A409-D1B4E53020B7}"/>
              </a:ext>
            </a:extLst>
          </p:cNvPr>
          <p:cNvSpPr txBox="1"/>
          <p:nvPr/>
        </p:nvSpPr>
        <p:spPr bwMode="auto">
          <a:xfrm>
            <a:off x="2735809" y="4857256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56331D-2E7A-44CE-8075-04F1EF43515E}"/>
              </a:ext>
            </a:extLst>
          </p:cNvPr>
          <p:cNvSpPr txBox="1"/>
          <p:nvPr/>
        </p:nvSpPr>
        <p:spPr bwMode="auto">
          <a:xfrm>
            <a:off x="3562977" y="4852123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04102E-24AF-464C-AB25-706D41907FC1}"/>
              </a:ext>
            </a:extLst>
          </p:cNvPr>
          <p:cNvSpPr txBox="1"/>
          <p:nvPr/>
        </p:nvSpPr>
        <p:spPr bwMode="auto">
          <a:xfrm>
            <a:off x="4381810" y="4853301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B79491-80D4-464D-AC5C-FC5126005D40}"/>
              </a:ext>
            </a:extLst>
          </p:cNvPr>
          <p:cNvSpPr txBox="1"/>
          <p:nvPr/>
        </p:nvSpPr>
        <p:spPr bwMode="auto">
          <a:xfrm>
            <a:off x="5175528" y="4857467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25DCEE-0116-4E9B-9BE7-A024F5D17101}"/>
              </a:ext>
            </a:extLst>
          </p:cNvPr>
          <p:cNvSpPr txBox="1"/>
          <p:nvPr/>
        </p:nvSpPr>
        <p:spPr bwMode="auto">
          <a:xfrm>
            <a:off x="6002696" y="4852335"/>
            <a:ext cx="431377" cy="3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E448C537-B6F0-48C2-A970-57F765770810}"/>
              </a:ext>
            </a:extLst>
          </p:cNvPr>
          <p:cNvSpPr/>
          <p:nvPr/>
        </p:nvSpPr>
        <p:spPr bwMode="auto">
          <a:xfrm>
            <a:off x="1334655" y="2262909"/>
            <a:ext cx="4895272" cy="1533236"/>
          </a:xfrm>
          <a:custGeom>
            <a:avLst/>
            <a:gdLst>
              <a:gd name="connsiteX0" fmla="*/ 0 w 4895272"/>
              <a:gd name="connsiteY0" fmla="*/ 0 h 1533236"/>
              <a:gd name="connsiteX1" fmla="*/ 198581 w 4895272"/>
              <a:gd name="connsiteY1" fmla="*/ 0 h 1533236"/>
              <a:gd name="connsiteX2" fmla="*/ 198581 w 4895272"/>
              <a:gd name="connsiteY2" fmla="*/ 50800 h 1533236"/>
              <a:gd name="connsiteX3" fmla="*/ 429490 w 4895272"/>
              <a:gd name="connsiteY3" fmla="*/ 50800 h 1533236"/>
              <a:gd name="connsiteX4" fmla="*/ 429490 w 4895272"/>
              <a:gd name="connsiteY4" fmla="*/ 101600 h 1533236"/>
              <a:gd name="connsiteX5" fmla="*/ 531090 w 4895272"/>
              <a:gd name="connsiteY5" fmla="*/ 101600 h 1533236"/>
              <a:gd name="connsiteX6" fmla="*/ 531090 w 4895272"/>
              <a:gd name="connsiteY6" fmla="*/ 152400 h 1533236"/>
              <a:gd name="connsiteX7" fmla="*/ 600363 w 4895272"/>
              <a:gd name="connsiteY7" fmla="*/ 152400 h 1533236"/>
              <a:gd name="connsiteX8" fmla="*/ 600363 w 4895272"/>
              <a:gd name="connsiteY8" fmla="*/ 193964 h 1533236"/>
              <a:gd name="connsiteX9" fmla="*/ 706581 w 4895272"/>
              <a:gd name="connsiteY9" fmla="*/ 193964 h 1533236"/>
              <a:gd name="connsiteX10" fmla="*/ 706581 w 4895272"/>
              <a:gd name="connsiteY10" fmla="*/ 230909 h 1533236"/>
              <a:gd name="connsiteX11" fmla="*/ 771236 w 4895272"/>
              <a:gd name="connsiteY11" fmla="*/ 230909 h 1533236"/>
              <a:gd name="connsiteX12" fmla="*/ 771236 w 4895272"/>
              <a:gd name="connsiteY12" fmla="*/ 281709 h 1533236"/>
              <a:gd name="connsiteX13" fmla="*/ 849745 w 4895272"/>
              <a:gd name="connsiteY13" fmla="*/ 281709 h 1533236"/>
              <a:gd name="connsiteX14" fmla="*/ 849745 w 4895272"/>
              <a:gd name="connsiteY14" fmla="*/ 318655 h 1533236"/>
              <a:gd name="connsiteX15" fmla="*/ 997527 w 4895272"/>
              <a:gd name="connsiteY15" fmla="*/ 318655 h 1533236"/>
              <a:gd name="connsiteX16" fmla="*/ 997527 w 4895272"/>
              <a:gd name="connsiteY16" fmla="*/ 374073 h 1533236"/>
              <a:gd name="connsiteX17" fmla="*/ 1108363 w 4895272"/>
              <a:gd name="connsiteY17" fmla="*/ 374073 h 1533236"/>
              <a:gd name="connsiteX18" fmla="*/ 1108363 w 4895272"/>
              <a:gd name="connsiteY18" fmla="*/ 411018 h 1533236"/>
              <a:gd name="connsiteX19" fmla="*/ 1279236 w 4895272"/>
              <a:gd name="connsiteY19" fmla="*/ 411018 h 1533236"/>
              <a:gd name="connsiteX20" fmla="*/ 1279236 w 4895272"/>
              <a:gd name="connsiteY20" fmla="*/ 471055 h 1533236"/>
              <a:gd name="connsiteX21" fmla="*/ 1376218 w 4895272"/>
              <a:gd name="connsiteY21" fmla="*/ 471055 h 1533236"/>
              <a:gd name="connsiteX22" fmla="*/ 1376218 w 4895272"/>
              <a:gd name="connsiteY22" fmla="*/ 517236 h 1533236"/>
              <a:gd name="connsiteX23" fmla="*/ 1482436 w 4895272"/>
              <a:gd name="connsiteY23" fmla="*/ 517236 h 1533236"/>
              <a:gd name="connsiteX24" fmla="*/ 1482436 w 4895272"/>
              <a:gd name="connsiteY24" fmla="*/ 563418 h 1533236"/>
              <a:gd name="connsiteX25" fmla="*/ 1588654 w 4895272"/>
              <a:gd name="connsiteY25" fmla="*/ 563418 h 1533236"/>
              <a:gd name="connsiteX26" fmla="*/ 1588654 w 4895272"/>
              <a:gd name="connsiteY26" fmla="*/ 604982 h 1533236"/>
              <a:gd name="connsiteX27" fmla="*/ 1727200 w 4895272"/>
              <a:gd name="connsiteY27" fmla="*/ 604982 h 1533236"/>
              <a:gd name="connsiteX28" fmla="*/ 1727200 w 4895272"/>
              <a:gd name="connsiteY28" fmla="*/ 660400 h 1533236"/>
              <a:gd name="connsiteX29" fmla="*/ 1814945 w 4895272"/>
              <a:gd name="connsiteY29" fmla="*/ 660400 h 1533236"/>
              <a:gd name="connsiteX30" fmla="*/ 1814945 w 4895272"/>
              <a:gd name="connsiteY30" fmla="*/ 711200 h 1533236"/>
              <a:gd name="connsiteX31" fmla="*/ 1958109 w 4895272"/>
              <a:gd name="connsiteY31" fmla="*/ 711200 h 1533236"/>
              <a:gd name="connsiteX32" fmla="*/ 1958109 w 4895272"/>
              <a:gd name="connsiteY32" fmla="*/ 711200 h 1533236"/>
              <a:gd name="connsiteX33" fmla="*/ 2087418 w 4895272"/>
              <a:gd name="connsiteY33" fmla="*/ 711200 h 1533236"/>
              <a:gd name="connsiteX34" fmla="*/ 2092036 w 4895272"/>
              <a:gd name="connsiteY34" fmla="*/ 757382 h 1533236"/>
              <a:gd name="connsiteX35" fmla="*/ 2092036 w 4895272"/>
              <a:gd name="connsiteY35" fmla="*/ 803564 h 1533236"/>
              <a:gd name="connsiteX36" fmla="*/ 2156690 w 4895272"/>
              <a:gd name="connsiteY36" fmla="*/ 803564 h 1533236"/>
              <a:gd name="connsiteX37" fmla="*/ 2156690 w 4895272"/>
              <a:gd name="connsiteY37" fmla="*/ 863600 h 1533236"/>
              <a:gd name="connsiteX38" fmla="*/ 2313709 w 4895272"/>
              <a:gd name="connsiteY38" fmla="*/ 863600 h 1533236"/>
              <a:gd name="connsiteX39" fmla="*/ 2313709 w 4895272"/>
              <a:gd name="connsiteY39" fmla="*/ 905164 h 1533236"/>
              <a:gd name="connsiteX40" fmla="*/ 2396836 w 4895272"/>
              <a:gd name="connsiteY40" fmla="*/ 905164 h 1533236"/>
              <a:gd name="connsiteX41" fmla="*/ 2396836 w 4895272"/>
              <a:gd name="connsiteY41" fmla="*/ 946727 h 1533236"/>
              <a:gd name="connsiteX42" fmla="*/ 2484581 w 4895272"/>
              <a:gd name="connsiteY42" fmla="*/ 946727 h 1533236"/>
              <a:gd name="connsiteX43" fmla="*/ 2484581 w 4895272"/>
              <a:gd name="connsiteY43" fmla="*/ 992909 h 1533236"/>
              <a:gd name="connsiteX44" fmla="*/ 2586181 w 4895272"/>
              <a:gd name="connsiteY44" fmla="*/ 992909 h 1533236"/>
              <a:gd name="connsiteX45" fmla="*/ 2586181 w 4895272"/>
              <a:gd name="connsiteY45" fmla="*/ 1034473 h 1533236"/>
              <a:gd name="connsiteX46" fmla="*/ 2706254 w 4895272"/>
              <a:gd name="connsiteY46" fmla="*/ 1034473 h 1533236"/>
              <a:gd name="connsiteX47" fmla="*/ 2706254 w 4895272"/>
              <a:gd name="connsiteY47" fmla="*/ 1066800 h 1533236"/>
              <a:gd name="connsiteX48" fmla="*/ 2798618 w 4895272"/>
              <a:gd name="connsiteY48" fmla="*/ 1066800 h 1533236"/>
              <a:gd name="connsiteX49" fmla="*/ 2798618 w 4895272"/>
              <a:gd name="connsiteY49" fmla="*/ 1112982 h 1533236"/>
              <a:gd name="connsiteX50" fmla="*/ 2909454 w 4895272"/>
              <a:gd name="connsiteY50" fmla="*/ 1112982 h 1533236"/>
              <a:gd name="connsiteX51" fmla="*/ 2909454 w 4895272"/>
              <a:gd name="connsiteY51" fmla="*/ 1112982 h 1533236"/>
              <a:gd name="connsiteX52" fmla="*/ 2909454 w 4895272"/>
              <a:gd name="connsiteY52" fmla="*/ 1112982 h 1533236"/>
              <a:gd name="connsiteX53" fmla="*/ 2909454 w 4895272"/>
              <a:gd name="connsiteY53" fmla="*/ 1159164 h 1533236"/>
              <a:gd name="connsiteX54" fmla="*/ 3103418 w 4895272"/>
              <a:gd name="connsiteY54" fmla="*/ 1159164 h 1533236"/>
              <a:gd name="connsiteX55" fmla="*/ 3103418 w 4895272"/>
              <a:gd name="connsiteY55" fmla="*/ 1173018 h 1533236"/>
              <a:gd name="connsiteX56" fmla="*/ 3228109 w 4895272"/>
              <a:gd name="connsiteY56" fmla="*/ 1173018 h 1533236"/>
              <a:gd name="connsiteX57" fmla="*/ 3228109 w 4895272"/>
              <a:gd name="connsiteY57" fmla="*/ 1242291 h 1533236"/>
              <a:gd name="connsiteX58" fmla="*/ 3366654 w 4895272"/>
              <a:gd name="connsiteY58" fmla="*/ 1242291 h 1533236"/>
              <a:gd name="connsiteX59" fmla="*/ 3431309 w 4895272"/>
              <a:gd name="connsiteY59" fmla="*/ 1242291 h 1533236"/>
              <a:gd name="connsiteX60" fmla="*/ 3431309 w 4895272"/>
              <a:gd name="connsiteY60" fmla="*/ 1288473 h 1533236"/>
              <a:gd name="connsiteX61" fmla="*/ 3560618 w 4895272"/>
              <a:gd name="connsiteY61" fmla="*/ 1288473 h 1533236"/>
              <a:gd name="connsiteX62" fmla="*/ 3560618 w 4895272"/>
              <a:gd name="connsiteY62" fmla="*/ 1325418 h 1533236"/>
              <a:gd name="connsiteX63" fmla="*/ 3736109 w 4895272"/>
              <a:gd name="connsiteY63" fmla="*/ 1325418 h 1533236"/>
              <a:gd name="connsiteX64" fmla="*/ 3736109 w 4895272"/>
              <a:gd name="connsiteY64" fmla="*/ 1371600 h 1533236"/>
              <a:gd name="connsiteX65" fmla="*/ 3957781 w 4895272"/>
              <a:gd name="connsiteY65" fmla="*/ 1371600 h 1533236"/>
              <a:gd name="connsiteX66" fmla="*/ 3957781 w 4895272"/>
              <a:gd name="connsiteY66" fmla="*/ 1422400 h 1533236"/>
              <a:gd name="connsiteX67" fmla="*/ 4493490 w 4895272"/>
              <a:gd name="connsiteY67" fmla="*/ 1422400 h 1533236"/>
              <a:gd name="connsiteX68" fmla="*/ 4493490 w 4895272"/>
              <a:gd name="connsiteY68" fmla="*/ 1468582 h 1533236"/>
              <a:gd name="connsiteX69" fmla="*/ 4636654 w 4895272"/>
              <a:gd name="connsiteY69" fmla="*/ 1468582 h 1533236"/>
              <a:gd name="connsiteX70" fmla="*/ 4636654 w 4895272"/>
              <a:gd name="connsiteY70" fmla="*/ 1533236 h 1533236"/>
              <a:gd name="connsiteX71" fmla="*/ 4895272 w 4895272"/>
              <a:gd name="connsiteY71" fmla="*/ 1533236 h 153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895272" h="1533236">
                <a:moveTo>
                  <a:pt x="0" y="0"/>
                </a:moveTo>
                <a:lnTo>
                  <a:pt x="198581" y="0"/>
                </a:lnTo>
                <a:lnTo>
                  <a:pt x="198581" y="50800"/>
                </a:lnTo>
                <a:lnTo>
                  <a:pt x="429490" y="50800"/>
                </a:lnTo>
                <a:lnTo>
                  <a:pt x="429490" y="101600"/>
                </a:lnTo>
                <a:lnTo>
                  <a:pt x="531090" y="101600"/>
                </a:lnTo>
                <a:lnTo>
                  <a:pt x="531090" y="152400"/>
                </a:lnTo>
                <a:lnTo>
                  <a:pt x="600363" y="152400"/>
                </a:lnTo>
                <a:lnTo>
                  <a:pt x="600363" y="193964"/>
                </a:lnTo>
                <a:lnTo>
                  <a:pt x="706581" y="193964"/>
                </a:lnTo>
                <a:lnTo>
                  <a:pt x="706581" y="230909"/>
                </a:lnTo>
                <a:lnTo>
                  <a:pt x="771236" y="230909"/>
                </a:lnTo>
                <a:lnTo>
                  <a:pt x="771236" y="281709"/>
                </a:lnTo>
                <a:lnTo>
                  <a:pt x="849745" y="281709"/>
                </a:lnTo>
                <a:lnTo>
                  <a:pt x="849745" y="318655"/>
                </a:lnTo>
                <a:lnTo>
                  <a:pt x="997527" y="318655"/>
                </a:lnTo>
                <a:lnTo>
                  <a:pt x="997527" y="374073"/>
                </a:lnTo>
                <a:lnTo>
                  <a:pt x="1108363" y="374073"/>
                </a:lnTo>
                <a:lnTo>
                  <a:pt x="1108363" y="411018"/>
                </a:lnTo>
                <a:lnTo>
                  <a:pt x="1279236" y="411018"/>
                </a:lnTo>
                <a:lnTo>
                  <a:pt x="1279236" y="471055"/>
                </a:lnTo>
                <a:lnTo>
                  <a:pt x="1376218" y="471055"/>
                </a:lnTo>
                <a:lnTo>
                  <a:pt x="1376218" y="517236"/>
                </a:lnTo>
                <a:lnTo>
                  <a:pt x="1482436" y="517236"/>
                </a:lnTo>
                <a:lnTo>
                  <a:pt x="1482436" y="563418"/>
                </a:lnTo>
                <a:lnTo>
                  <a:pt x="1588654" y="563418"/>
                </a:lnTo>
                <a:lnTo>
                  <a:pt x="1588654" y="604982"/>
                </a:lnTo>
                <a:lnTo>
                  <a:pt x="1727200" y="604982"/>
                </a:lnTo>
                <a:lnTo>
                  <a:pt x="1727200" y="660400"/>
                </a:lnTo>
                <a:lnTo>
                  <a:pt x="1814945" y="660400"/>
                </a:lnTo>
                <a:lnTo>
                  <a:pt x="1814945" y="711200"/>
                </a:lnTo>
                <a:lnTo>
                  <a:pt x="1958109" y="711200"/>
                </a:lnTo>
                <a:lnTo>
                  <a:pt x="1958109" y="711200"/>
                </a:lnTo>
                <a:lnTo>
                  <a:pt x="2087418" y="711200"/>
                </a:lnTo>
                <a:lnTo>
                  <a:pt x="2092036" y="757382"/>
                </a:lnTo>
                <a:lnTo>
                  <a:pt x="2092036" y="803564"/>
                </a:lnTo>
                <a:lnTo>
                  <a:pt x="2156690" y="803564"/>
                </a:lnTo>
                <a:lnTo>
                  <a:pt x="2156690" y="863600"/>
                </a:lnTo>
                <a:lnTo>
                  <a:pt x="2313709" y="863600"/>
                </a:lnTo>
                <a:lnTo>
                  <a:pt x="2313709" y="905164"/>
                </a:lnTo>
                <a:lnTo>
                  <a:pt x="2396836" y="905164"/>
                </a:lnTo>
                <a:lnTo>
                  <a:pt x="2396836" y="946727"/>
                </a:lnTo>
                <a:lnTo>
                  <a:pt x="2484581" y="946727"/>
                </a:lnTo>
                <a:lnTo>
                  <a:pt x="2484581" y="992909"/>
                </a:lnTo>
                <a:lnTo>
                  <a:pt x="2586181" y="992909"/>
                </a:lnTo>
                <a:lnTo>
                  <a:pt x="2586181" y="1034473"/>
                </a:lnTo>
                <a:lnTo>
                  <a:pt x="2706254" y="1034473"/>
                </a:lnTo>
                <a:lnTo>
                  <a:pt x="2706254" y="1066800"/>
                </a:lnTo>
                <a:lnTo>
                  <a:pt x="2798618" y="1066800"/>
                </a:lnTo>
                <a:lnTo>
                  <a:pt x="2798618" y="1112982"/>
                </a:lnTo>
                <a:lnTo>
                  <a:pt x="2909454" y="1112982"/>
                </a:lnTo>
                <a:lnTo>
                  <a:pt x="2909454" y="1112982"/>
                </a:lnTo>
                <a:lnTo>
                  <a:pt x="2909454" y="1112982"/>
                </a:lnTo>
                <a:lnTo>
                  <a:pt x="2909454" y="1159164"/>
                </a:lnTo>
                <a:lnTo>
                  <a:pt x="3103418" y="1159164"/>
                </a:lnTo>
                <a:lnTo>
                  <a:pt x="3103418" y="1173018"/>
                </a:lnTo>
                <a:lnTo>
                  <a:pt x="3228109" y="1173018"/>
                </a:lnTo>
                <a:lnTo>
                  <a:pt x="3228109" y="1242291"/>
                </a:lnTo>
                <a:lnTo>
                  <a:pt x="3366654" y="1242291"/>
                </a:lnTo>
                <a:lnTo>
                  <a:pt x="3431309" y="1242291"/>
                </a:lnTo>
                <a:lnTo>
                  <a:pt x="3431309" y="1288473"/>
                </a:lnTo>
                <a:lnTo>
                  <a:pt x="3560618" y="1288473"/>
                </a:lnTo>
                <a:lnTo>
                  <a:pt x="3560618" y="1325418"/>
                </a:lnTo>
                <a:lnTo>
                  <a:pt x="3736109" y="1325418"/>
                </a:lnTo>
                <a:lnTo>
                  <a:pt x="3736109" y="1371600"/>
                </a:lnTo>
                <a:lnTo>
                  <a:pt x="3957781" y="1371600"/>
                </a:lnTo>
                <a:lnTo>
                  <a:pt x="3957781" y="1422400"/>
                </a:lnTo>
                <a:lnTo>
                  <a:pt x="4493490" y="1422400"/>
                </a:lnTo>
                <a:lnTo>
                  <a:pt x="4493490" y="1468582"/>
                </a:lnTo>
                <a:lnTo>
                  <a:pt x="4636654" y="1468582"/>
                </a:lnTo>
                <a:lnTo>
                  <a:pt x="4636654" y="1533236"/>
                </a:lnTo>
                <a:lnTo>
                  <a:pt x="4895272" y="1533236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BE6125-5E33-457C-AB70-746D0C3A1769}"/>
              </a:ext>
            </a:extLst>
          </p:cNvPr>
          <p:cNvSpPr txBox="1"/>
          <p:nvPr/>
        </p:nvSpPr>
        <p:spPr bwMode="auto">
          <a:xfrm>
            <a:off x="3258779" y="2135068"/>
            <a:ext cx="5198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PFS</a:t>
            </a:r>
          </a:p>
        </p:txBody>
      </p:sp>
      <p:pic>
        <p:nvPicPr>
          <p:cNvPr id="7" name="Resim 6" descr="metin, ekran görüntüsü, yazı tipi, sayı, numar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BF94FED-E613-9BCB-D35B-5B5B0A999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188265"/>
            <a:ext cx="5304474" cy="1327715"/>
          </a:xfrm>
          <a:prstGeom prst="rect">
            <a:avLst/>
          </a:prstGeom>
        </p:spPr>
      </p:pic>
      <p:pic>
        <p:nvPicPr>
          <p:cNvPr id="10" name="Resim 9" descr="metin, ekran görüntüsü, yazı tipi, sayı, numar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B6823F1-C729-F541-584D-F6559BA65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001" y="1518647"/>
            <a:ext cx="5290545" cy="1533237"/>
          </a:xfrm>
          <a:prstGeom prst="rect">
            <a:avLst/>
          </a:prstGeom>
        </p:spPr>
      </p:pic>
      <p:sp>
        <p:nvSpPr>
          <p:cNvPr id="56" name="Metin kutusu 55">
            <a:extLst>
              <a:ext uri="{FF2B5EF4-FFF2-40B4-BE49-F238E27FC236}">
                <a16:creationId xmlns:a16="http://schemas.microsoft.com/office/drawing/2014/main" id="{3C595A54-DA1C-492F-9E83-BB5E931ADECB}"/>
              </a:ext>
            </a:extLst>
          </p:cNvPr>
          <p:cNvSpPr txBox="1"/>
          <p:nvPr/>
        </p:nvSpPr>
        <p:spPr>
          <a:xfrm>
            <a:off x="372836" y="5867227"/>
            <a:ext cx="4548491" cy="338554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Yüksek genetik risk; OKHN ; PFS avantajı </a:t>
            </a:r>
          </a:p>
        </p:txBody>
      </p:sp>
    </p:spTree>
    <p:extLst>
      <p:ext uri="{BB962C8B-B14F-4D97-AF65-F5344CB8AC3E}">
        <p14:creationId xmlns:p14="http://schemas.microsoft.com/office/powerpoint/2010/main" val="2516671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3EB077-1FA2-C1CB-FCE7-2A39607B8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59" y="2599178"/>
            <a:ext cx="10877529" cy="1659644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▪ 6 yıl içinde SPM insidansında çalışma kolları arasında fark yok; çalışma kolları arasında </a:t>
            </a:r>
            <a:r>
              <a:rPr lang="tr-TR" b="1" dirty="0">
                <a:solidFill>
                  <a:srgbClr val="FF0000"/>
                </a:solidFill>
              </a:rPr>
              <a:t>hematolojik ve </a:t>
            </a:r>
            <a:r>
              <a:rPr lang="tr-TR" b="1" dirty="0" err="1">
                <a:solidFill>
                  <a:srgbClr val="FF0000"/>
                </a:solidFill>
              </a:rPr>
              <a:t>solid</a:t>
            </a:r>
            <a:r>
              <a:rPr lang="tr-TR" b="1" dirty="0">
                <a:solidFill>
                  <a:srgbClr val="FF0000"/>
                </a:solidFill>
              </a:rPr>
              <a:t> kanserler arasında fark gözlenmedi.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51E884-053C-B9AB-1319-252B654D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                      </a:t>
            </a:r>
            <a:r>
              <a:rPr lang="en-US" altLang="en-US" dirty="0" err="1">
                <a:solidFill>
                  <a:srgbClr val="FF0000"/>
                </a:solidFill>
              </a:rPr>
              <a:t>STaMINA</a:t>
            </a:r>
            <a:r>
              <a:rPr lang="en-US" altLang="en-US" dirty="0">
                <a:solidFill>
                  <a:srgbClr val="FF0000"/>
                </a:solidFill>
              </a:rPr>
              <a:t> Long-term Follow-up</a:t>
            </a:r>
            <a:r>
              <a:rPr lang="en-US" dirty="0">
                <a:solidFill>
                  <a:srgbClr val="FF0000"/>
                </a:solidFill>
              </a:rPr>
              <a:t>: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               PFS and OS by Treatment Received</a:t>
            </a:r>
          </a:p>
        </p:txBody>
      </p:sp>
    </p:spTree>
    <p:extLst>
      <p:ext uri="{BB962C8B-B14F-4D97-AF65-F5344CB8AC3E}">
        <p14:creationId xmlns:p14="http://schemas.microsoft.com/office/powerpoint/2010/main" val="2506639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1">
            <a:extLst>
              <a:ext uri="{FF2B5EF4-FFF2-40B4-BE49-F238E27FC236}">
                <a16:creationId xmlns:a16="http://schemas.microsoft.com/office/drawing/2014/main" id="{4C210273-B5D1-3BAF-7F35-119A5BAF4E83}"/>
              </a:ext>
            </a:extLst>
          </p:cNvPr>
          <p:cNvSpPr txBox="1">
            <a:spLocks/>
          </p:cNvSpPr>
          <p:nvPr/>
        </p:nvSpPr>
        <p:spPr bwMode="auto">
          <a:xfrm>
            <a:off x="609759" y="238128"/>
            <a:ext cx="10872444" cy="14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                         İdame  ne kadar sürmelidir? </a:t>
            </a:r>
            <a:b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tr-T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STaMINA</a:t>
            </a: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Uzun Vadeli Takip: PFS ve OS </a:t>
            </a:r>
            <a:r>
              <a:rPr kumimoji="0" lang="tr-T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Landmark</a:t>
            </a: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Analiz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ABE1BD0-467E-AC51-97B9-A840FAF587F3}"/>
              </a:ext>
            </a:extLst>
          </p:cNvPr>
          <p:cNvSpPr txBox="1"/>
          <p:nvPr/>
        </p:nvSpPr>
        <p:spPr bwMode="auto">
          <a:xfrm>
            <a:off x="340660" y="1690256"/>
            <a:ext cx="11501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00B0F0"/>
                </a:solidFill>
              </a:rPr>
              <a:t>▪ 38 aydan uzun süre </a:t>
            </a:r>
            <a:r>
              <a:rPr lang="tr-TR" b="1" dirty="0" err="1">
                <a:solidFill>
                  <a:srgbClr val="00B0F0"/>
                </a:solidFill>
              </a:rPr>
              <a:t>lenalidomid</a:t>
            </a:r>
            <a:r>
              <a:rPr lang="tr-TR" b="1" dirty="0">
                <a:solidFill>
                  <a:srgbClr val="00B0F0"/>
                </a:solidFill>
              </a:rPr>
              <a:t> kullanımına devam edilmesinin PFS faydası mevcut ancak OS faydası saptanamamış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1503A1F-2D7E-AA77-A41F-EEC66DC8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5" y="2132446"/>
            <a:ext cx="6214161" cy="3589482"/>
          </a:xfrm>
          <a:prstGeom prst="rect">
            <a:avLst/>
          </a:prstGeom>
        </p:spPr>
      </p:pic>
      <p:pic>
        <p:nvPicPr>
          <p:cNvPr id="11" name="Resim 10" descr="metin, ekran görüntüsü, yazı tipi, sayı, numar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6DEF91C-3B07-093B-E810-87E57259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32" y="2336586"/>
            <a:ext cx="5472515" cy="2041449"/>
          </a:xfrm>
          <a:prstGeom prst="rect">
            <a:avLst/>
          </a:prstGeom>
        </p:spPr>
      </p:pic>
      <p:pic>
        <p:nvPicPr>
          <p:cNvPr id="13" name="Resim 12" descr="metin, ekran görüntüsü, yazı tipi, sayı, numar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5C8AD68-02E0-EF0E-BE79-360FF6D7C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492" y="4612409"/>
            <a:ext cx="5522603" cy="1774536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677E03ED-84EC-8036-ADE4-2D9955BD29DD}"/>
              </a:ext>
            </a:extLst>
          </p:cNvPr>
          <p:cNvSpPr txBox="1"/>
          <p:nvPr/>
        </p:nvSpPr>
        <p:spPr>
          <a:xfrm>
            <a:off x="7348268" y="6488668"/>
            <a:ext cx="5259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 err="1">
                <a:solidFill>
                  <a:srgbClr val="36434D"/>
                </a:solidFill>
                <a:effectLst/>
                <a:latin typeface="Helvetica" pitchFamily="2" charset="0"/>
              </a:rPr>
              <a:t>Hari</a:t>
            </a:r>
            <a:r>
              <a:rPr lang="tr-TR" sz="1400" dirty="0">
                <a:solidFill>
                  <a:srgbClr val="36434D"/>
                </a:solidFill>
                <a:effectLst/>
                <a:latin typeface="Helvetica" pitchFamily="2" charset="0"/>
              </a:rPr>
              <a:t>. ASCO 2020. </a:t>
            </a:r>
            <a:r>
              <a:rPr lang="tr-TR" sz="1400" dirty="0" err="1">
                <a:solidFill>
                  <a:srgbClr val="36434D"/>
                </a:solidFill>
                <a:effectLst/>
                <a:latin typeface="Helvetica" pitchFamily="2" charset="0"/>
              </a:rPr>
              <a:t>Abstr</a:t>
            </a:r>
            <a:r>
              <a:rPr lang="tr-TR" sz="1400" dirty="0">
                <a:solidFill>
                  <a:srgbClr val="36434D"/>
                </a:solidFill>
                <a:effectLst/>
                <a:latin typeface="Helvetica" pitchFamily="2" charset="0"/>
              </a:rPr>
              <a:t> 8506. </a:t>
            </a:r>
            <a:r>
              <a:rPr lang="tr-TR" sz="1400" dirty="0" err="1">
                <a:solidFill>
                  <a:srgbClr val="36434D"/>
                </a:solidFill>
                <a:effectLst/>
                <a:latin typeface="Helvetica" pitchFamily="2" charset="0"/>
              </a:rPr>
              <a:t>Reproduced</a:t>
            </a:r>
            <a:r>
              <a:rPr lang="tr-TR" sz="1400" dirty="0">
                <a:solidFill>
                  <a:srgbClr val="36434D"/>
                </a:solidFill>
                <a:effectLst/>
                <a:latin typeface="Helvetica" pitchFamily="2" charset="0"/>
              </a:rPr>
              <a:t> </a:t>
            </a:r>
            <a:r>
              <a:rPr lang="tr-TR" sz="1400" dirty="0" err="1">
                <a:solidFill>
                  <a:srgbClr val="36434D"/>
                </a:solidFill>
                <a:effectLst/>
                <a:latin typeface="Helvetica" pitchFamily="2" charset="0"/>
              </a:rPr>
              <a:t>with</a:t>
            </a:r>
            <a:r>
              <a:rPr lang="tr-TR" sz="1400" dirty="0">
                <a:solidFill>
                  <a:srgbClr val="36434D"/>
                </a:solidFill>
                <a:effectLst/>
                <a:latin typeface="Helvetica" pitchFamily="2" charset="0"/>
              </a:rPr>
              <a:t> </a:t>
            </a:r>
            <a:r>
              <a:rPr lang="tr-TR" sz="1400" dirty="0" err="1">
                <a:solidFill>
                  <a:srgbClr val="36434D"/>
                </a:solidFill>
                <a:effectLst/>
                <a:latin typeface="Helvetica" pitchFamily="2" charset="0"/>
              </a:rPr>
              <a:t>permission</a:t>
            </a:r>
            <a:r>
              <a:rPr lang="tr-TR" dirty="0">
                <a:solidFill>
                  <a:srgbClr val="36434D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2" name="Çerçeve 1">
            <a:extLst>
              <a:ext uri="{FF2B5EF4-FFF2-40B4-BE49-F238E27FC236}">
                <a16:creationId xmlns:a16="http://schemas.microsoft.com/office/drawing/2014/main" id="{0987BA8E-B61C-0796-54E2-CB2B94478822}"/>
              </a:ext>
            </a:extLst>
          </p:cNvPr>
          <p:cNvSpPr/>
          <p:nvPr/>
        </p:nvSpPr>
        <p:spPr>
          <a:xfrm>
            <a:off x="6433868" y="3012786"/>
            <a:ext cx="5758132" cy="1508627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8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EC7DDF-A726-D70A-A48C-95EFAE64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363"/>
            <a:ext cx="11256818" cy="923348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Diğer çalışmalar da bu bulguyu desteklemiştir…</a:t>
            </a:r>
          </a:p>
        </p:txBody>
      </p:sp>
      <p:pic>
        <p:nvPicPr>
          <p:cNvPr id="5" name="İçerik Yer Tutucusu 4" descr="metin, çizgi, öykü gelişim çizgisi; kumpas; grafiğini çıkarma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CA077C4-B6BF-8141-E70E-0D11C2B7B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99" r="2513"/>
          <a:stretch/>
        </p:blipFill>
        <p:spPr>
          <a:xfrm>
            <a:off x="535710" y="1272988"/>
            <a:ext cx="5420592" cy="3299012"/>
          </a:xfrm>
        </p:spPr>
      </p:pic>
      <p:pic>
        <p:nvPicPr>
          <p:cNvPr id="7" name="Resim 6" descr="metin, çizgi, öykü gelişim çizgisi; kumpas; grafiğini çıkarma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40391B-A6DE-7C32-12FE-D40CC78DA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08" y="1142711"/>
            <a:ext cx="5420591" cy="342928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7B15DB4E-0670-080A-7D0F-73D9E41445BE}"/>
              </a:ext>
            </a:extLst>
          </p:cNvPr>
          <p:cNvSpPr txBox="1"/>
          <p:nvPr/>
        </p:nvSpPr>
        <p:spPr>
          <a:xfrm>
            <a:off x="7151831" y="6453971"/>
            <a:ext cx="4599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000000"/>
                </a:solidFill>
                <a:effectLst/>
                <a:latin typeface="Helvetica" pitchFamily="2" charset="0"/>
              </a:rPr>
              <a:t>Nunnelee</a:t>
            </a:r>
            <a:r>
              <a:rPr lang="tr-TR" dirty="0">
                <a:solidFill>
                  <a:srgbClr val="000000"/>
                </a:solidFill>
                <a:effectLst/>
                <a:latin typeface="Helvetica" pitchFamily="2" charset="0"/>
              </a:rPr>
              <a:t> J</a:t>
            </a:r>
            <a:r>
              <a:rPr lang="tr-TR" i="1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J. </a:t>
            </a:r>
            <a:r>
              <a:rPr lang="tr-TR" i="1" dirty="0" err="1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Clin</a:t>
            </a:r>
            <a:r>
              <a:rPr lang="tr-TR" i="1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tr-TR" i="1" dirty="0" err="1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Med</a:t>
            </a:r>
            <a:r>
              <a:rPr lang="tr-TR" i="1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tr-TR" b="1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tr-TR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tr-TR" i="1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tr-TR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(19), 5794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5BB0C39-D64D-B18B-8D4B-6CA05B4F1323}"/>
              </a:ext>
            </a:extLst>
          </p:cNvPr>
          <p:cNvSpPr txBox="1"/>
          <p:nvPr/>
        </p:nvSpPr>
        <p:spPr>
          <a:xfrm>
            <a:off x="360218" y="4798173"/>
            <a:ext cx="11734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Kesme noktası 3 yıldan az veya daha fazladır.</a:t>
            </a:r>
          </a:p>
          <a:p>
            <a:r>
              <a:rPr lang="tr-TR" b="1" dirty="0">
                <a:solidFill>
                  <a:srgbClr val="FF0000"/>
                </a:solidFill>
              </a:rPr>
              <a:t>Ancak, idamede kalan hastalarda idameyle  ilgili daha fazla yan etki görülürken, idame  grubunun hiçbiri daha fazla nükseden miyelom yaşamadı.</a:t>
            </a:r>
          </a:p>
        </p:txBody>
      </p:sp>
    </p:spTree>
    <p:extLst>
      <p:ext uri="{BB962C8B-B14F-4D97-AF65-F5344CB8AC3E}">
        <p14:creationId xmlns:p14="http://schemas.microsoft.com/office/powerpoint/2010/main" val="1177014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Lenalidomide</a:t>
            </a:r>
            <a:r>
              <a:rPr lang="tr-TR" sz="3200" dirty="0"/>
              <a:t> idame-NCCN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356049" y="2261962"/>
            <a:ext cx="9479902" cy="2613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he NCCN Multiple Myeloma Panel lists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single-agent lenalidomide as one of the preferred maintenance regimens (category1) for both transplant-eligible and transplant-ineligible patients.</a:t>
            </a:r>
            <a:endParaRPr lang="tr-T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The benefits of improved PFS with lenalidomide maintenance must be weighed against the increased rate of severe (grade 3 and 4) neutropenia, risk of second cancers, and other toxicities</a:t>
            </a:r>
            <a:r>
              <a:rPr lang="en-US" dirty="0">
                <a:solidFill>
                  <a:schemeClr val="tx1"/>
                </a:solidFill>
              </a:rPr>
              <a:t>. The NCCN Panel notes that the benefits and risks of maintenance therapy with lenalidomide versus secondary cancers should be discussed with patients.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8909089" y="5643375"/>
            <a:ext cx="29153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 err="1"/>
              <a:t>Attal</a:t>
            </a:r>
            <a:r>
              <a:rPr lang="tr-TR" sz="1400" dirty="0"/>
              <a:t> M, et al. N </a:t>
            </a:r>
            <a:r>
              <a:rPr lang="tr-TR" sz="1400" dirty="0" err="1"/>
              <a:t>Engl</a:t>
            </a:r>
            <a:r>
              <a:rPr lang="tr-TR" sz="1400" dirty="0"/>
              <a:t> J </a:t>
            </a:r>
            <a:r>
              <a:rPr lang="tr-TR" sz="1400" dirty="0" err="1"/>
              <a:t>Med</a:t>
            </a:r>
            <a:r>
              <a:rPr lang="tr-TR" sz="1400" dirty="0"/>
              <a:t> 2012</a:t>
            </a:r>
          </a:p>
          <a:p>
            <a:r>
              <a:rPr lang="tr-TR" sz="1400" dirty="0"/>
              <a:t>McCarthy PL, et </a:t>
            </a:r>
            <a:r>
              <a:rPr lang="tr-TR" sz="1400" dirty="0" err="1"/>
              <a:t>al.N</a:t>
            </a:r>
            <a:r>
              <a:rPr lang="tr-TR" sz="1400" dirty="0"/>
              <a:t> </a:t>
            </a:r>
            <a:r>
              <a:rPr lang="tr-TR" sz="1400" dirty="0" err="1"/>
              <a:t>Engl</a:t>
            </a:r>
            <a:r>
              <a:rPr lang="tr-TR" sz="1400" dirty="0"/>
              <a:t> J </a:t>
            </a:r>
            <a:r>
              <a:rPr lang="tr-TR" sz="1400" dirty="0" err="1"/>
              <a:t>Med</a:t>
            </a:r>
            <a:r>
              <a:rPr lang="tr-TR" sz="1400" dirty="0"/>
              <a:t> 2012</a:t>
            </a:r>
          </a:p>
          <a:p>
            <a:r>
              <a:rPr lang="en-US" sz="1400" dirty="0"/>
              <a:t>Palumbo A, et al. N Engl J Med 2012</a:t>
            </a:r>
            <a:endParaRPr lang="tr-TR" sz="1400" dirty="0"/>
          </a:p>
          <a:p>
            <a:r>
              <a:rPr lang="en-US" sz="1400" dirty="0"/>
              <a:t>Musto P. Ann Oncol 2017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997577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1">
            <a:extLst>
              <a:ext uri="{FF2B5EF4-FFF2-40B4-BE49-F238E27FC236}">
                <a16:creationId xmlns:a16="http://schemas.microsoft.com/office/drawing/2014/main" id="{38CE95F4-B2A2-4053-DD5F-8B375B569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217103"/>
            <a:ext cx="75199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Bortezomib maintenance based on del(17p) status </a:t>
            </a:r>
          </a:p>
        </p:txBody>
      </p:sp>
      <p:pic>
        <p:nvPicPr>
          <p:cNvPr id="208900" name="Picture 3">
            <a:extLst>
              <a:ext uri="{FF2B5EF4-FFF2-40B4-BE49-F238E27FC236}">
                <a16:creationId xmlns:a16="http://schemas.microsoft.com/office/drawing/2014/main" id="{9262B07C-C79E-7956-24EE-E77449B07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1" t="63467" r="819" b="1105"/>
          <a:stretch>
            <a:fillRect/>
          </a:stretch>
        </p:blipFill>
        <p:spPr bwMode="auto">
          <a:xfrm>
            <a:off x="698624" y="1128557"/>
            <a:ext cx="5547566" cy="402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8901" name="Text Box 4">
            <a:extLst>
              <a:ext uri="{FF2B5EF4-FFF2-40B4-BE49-F238E27FC236}">
                <a16:creationId xmlns:a16="http://schemas.microsoft.com/office/drawing/2014/main" id="{81C3447B-EBF7-BDFE-42C0-755DA06AE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50" y="5972175"/>
            <a:ext cx="3917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GB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92BFC-5758-EBAF-52E1-643A722F68BE}"/>
              </a:ext>
            </a:extLst>
          </p:cNvPr>
          <p:cNvSpPr txBox="1"/>
          <p:nvPr/>
        </p:nvSpPr>
        <p:spPr>
          <a:xfrm>
            <a:off x="8653256" y="6422021"/>
            <a:ext cx="3315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Sonneveld P, et al. JCO 2012;30:2946.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A252362-8BAD-4265-3C14-1FA77903A2C8}"/>
              </a:ext>
            </a:extLst>
          </p:cNvPr>
          <p:cNvSpPr txBox="1"/>
          <p:nvPr/>
        </p:nvSpPr>
        <p:spPr>
          <a:xfrm>
            <a:off x="1059873" y="5451405"/>
            <a:ext cx="10356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İki haftada bir uygulanan </a:t>
            </a:r>
            <a:r>
              <a:rPr lang="tr-TR" dirty="0" err="1"/>
              <a:t>bortezomibin</a:t>
            </a:r>
            <a:r>
              <a:rPr lang="tr-TR" dirty="0"/>
              <a:t>, özellikle </a:t>
            </a:r>
            <a:r>
              <a:rPr lang="tr-TR" b="1" dirty="0" err="1">
                <a:solidFill>
                  <a:srgbClr val="FF0000"/>
                </a:solidFill>
              </a:rPr>
              <a:t>k</a:t>
            </a:r>
            <a:r>
              <a:rPr lang="tr-TR" sz="1800" b="1" dirty="0" err="1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reatinin</a:t>
            </a:r>
            <a:r>
              <a:rPr lang="tr-TR" sz="1800" b="1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 2mg/dl’nin üstünde ve </a:t>
            </a:r>
            <a:r>
              <a:rPr lang="tr-TR" b="1" dirty="0">
                <a:solidFill>
                  <a:srgbClr val="FF0000"/>
                </a:solidFill>
              </a:rPr>
              <a:t>del (17p) </a:t>
            </a:r>
            <a:r>
              <a:rPr lang="tr-TR" dirty="0"/>
              <a:t>hastalarında </a:t>
            </a:r>
            <a:r>
              <a:rPr lang="tr-TR" b="1" dirty="0" err="1">
                <a:solidFill>
                  <a:srgbClr val="FF0000"/>
                </a:solidFill>
              </a:rPr>
              <a:t>OS'yi</a:t>
            </a:r>
            <a:r>
              <a:rPr lang="tr-TR" b="1" dirty="0">
                <a:solidFill>
                  <a:srgbClr val="FF0000"/>
                </a:solidFill>
              </a:rPr>
              <a:t> iyileştirdiği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gösterilmiştir.</a:t>
            </a:r>
          </a:p>
        </p:txBody>
      </p:sp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16AD294A-0440-634A-BB1D-65186857600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150810" y="217103"/>
            <a:ext cx="3818354" cy="1586566"/>
          </a:xfrm>
          <a:prstGeom prst="rect">
            <a:avLst/>
          </a:prstGeom>
          <a:ln w="0">
            <a:noFill/>
          </a:ln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6D1EAC28-E39A-4EA1-9DD1-3B1A34E19E53}"/>
              </a:ext>
            </a:extLst>
          </p:cNvPr>
          <p:cNvSpPr txBox="1"/>
          <p:nvPr/>
        </p:nvSpPr>
        <p:spPr>
          <a:xfrm>
            <a:off x="6282994" y="2136338"/>
            <a:ext cx="57343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800" dirty="0" err="1">
                <a:solidFill>
                  <a:schemeClr val="tx1"/>
                </a:solidFill>
                <a:latin typeface="+mj-lt"/>
              </a:rPr>
              <a:t>PAD+Nakil+Bortezomib</a:t>
            </a:r>
            <a:r>
              <a:rPr lang="tr-TR" sz="1800" dirty="0">
                <a:solidFill>
                  <a:schemeClr val="tx1"/>
                </a:solidFill>
                <a:latin typeface="+mj-lt"/>
              </a:rPr>
              <a:t> idame (2 yıl) </a:t>
            </a:r>
          </a:p>
          <a:p>
            <a:r>
              <a:rPr lang="tr-TR" sz="1800" dirty="0">
                <a:solidFill>
                  <a:schemeClr val="tx1"/>
                </a:solidFill>
                <a:latin typeface="+mj-lt"/>
              </a:rPr>
              <a:t>                                          </a:t>
            </a:r>
            <a:r>
              <a:rPr lang="tr-TR" sz="1800" dirty="0" err="1">
                <a:solidFill>
                  <a:schemeClr val="tx1"/>
                </a:solidFill>
                <a:latin typeface="+mj-lt"/>
              </a:rPr>
              <a:t>vs</a:t>
            </a:r>
            <a:r>
              <a:rPr lang="tr-TR" sz="18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800" dirty="0" err="1">
                <a:solidFill>
                  <a:schemeClr val="tx1"/>
                </a:solidFill>
                <a:latin typeface="+mj-lt"/>
              </a:rPr>
              <a:t>VAD+Otolog</a:t>
            </a:r>
            <a:r>
              <a:rPr lang="tr-T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1800" dirty="0" err="1">
                <a:solidFill>
                  <a:schemeClr val="tx1"/>
                </a:solidFill>
                <a:latin typeface="+mj-lt"/>
              </a:rPr>
              <a:t>Nakil+Talidomid</a:t>
            </a:r>
            <a:r>
              <a:rPr lang="tr-TR" sz="1800" dirty="0">
                <a:solidFill>
                  <a:schemeClr val="tx1"/>
                </a:solidFill>
                <a:latin typeface="+mj-lt"/>
              </a:rPr>
              <a:t> idame (2 yıl) idame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1800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8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CR oranları PAD kolunda daha yüksek (</a:t>
            </a: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%31</a:t>
            </a:r>
            <a:r>
              <a:rPr lang="tr-TR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tr-TR" sz="1800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vs</a:t>
            </a:r>
            <a:r>
              <a:rPr lang="tr-TR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%</a:t>
            </a: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15</a:t>
            </a:r>
            <a:r>
              <a:rPr lang="tr-TR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)    ve </a:t>
            </a:r>
            <a:r>
              <a:rPr lang="tr-TR" dirty="0" err="1">
                <a:highlight>
                  <a:srgbClr val="FFFFFF"/>
                </a:highlight>
                <a:latin typeface="+mj-lt"/>
              </a:rPr>
              <a:t>b</a:t>
            </a:r>
            <a:r>
              <a:rPr lang="tr-TR" sz="1800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ortezomid</a:t>
            </a:r>
            <a:r>
              <a:rPr lang="tr-TR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idamesinde daha iyi </a:t>
            </a: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(</a:t>
            </a:r>
            <a:r>
              <a:rPr lang="tr-TR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%49 </a:t>
            </a:r>
            <a:r>
              <a:rPr lang="tr-TR" sz="1800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vs</a:t>
            </a:r>
            <a:r>
              <a:rPr lang="tr-TR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%34) </a:t>
            </a:r>
            <a:endParaRPr lang="tr-TR" sz="1800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18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chemeClr val="tx1"/>
                </a:solidFill>
                <a:latin typeface="+mj-lt"/>
              </a:rPr>
              <a:t>Medyan 41 aylık takipte</a:t>
            </a:r>
          </a:p>
          <a:p>
            <a:pPr lvl="1"/>
            <a:r>
              <a:rPr lang="tr-TR" dirty="0">
                <a:solidFill>
                  <a:schemeClr val="tx1"/>
                </a:solidFill>
                <a:latin typeface="+mj-lt"/>
              </a:rPr>
              <a:t>PFS </a:t>
            </a:r>
            <a:r>
              <a:rPr lang="tr-TR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PAD kolunda 35 ay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vs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28 ay (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P = </a:t>
            </a: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0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.002</a:t>
            </a: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)</a:t>
            </a:r>
            <a:endParaRPr lang="tr-T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63F6F84-4F04-4089-B40F-6AB144CA8576}"/>
              </a:ext>
            </a:extLst>
          </p:cNvPr>
          <p:cNvSpPr txBox="1"/>
          <p:nvPr/>
        </p:nvSpPr>
        <p:spPr>
          <a:xfrm>
            <a:off x="2373714" y="1300029"/>
            <a:ext cx="1183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 dirty="0">
                <a:solidFill>
                  <a:srgbClr val="FF0000"/>
                </a:solidFill>
                <a:latin typeface="+mj-lt"/>
              </a:rPr>
              <a:t>(n=827)</a:t>
            </a:r>
          </a:p>
        </p:txBody>
      </p:sp>
    </p:spTree>
    <p:extLst>
      <p:ext uri="{BB962C8B-B14F-4D97-AF65-F5344CB8AC3E}">
        <p14:creationId xmlns:p14="http://schemas.microsoft.com/office/powerpoint/2010/main" val="486041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844310-0BF2-7C83-93E5-C2D64BF5F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6" y="111187"/>
            <a:ext cx="11727873" cy="68553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</a:t>
            </a:r>
            <a:r>
              <a:rPr lang="tr-TR" b="1" dirty="0" err="1">
                <a:solidFill>
                  <a:srgbClr val="FF0000"/>
                </a:solidFill>
              </a:rPr>
              <a:t>Bortezomib</a:t>
            </a:r>
            <a:r>
              <a:rPr lang="tr-TR" b="1" dirty="0">
                <a:solidFill>
                  <a:srgbClr val="FF0000"/>
                </a:solidFill>
              </a:rPr>
              <a:t> bazlı idame : HRMM için daha mı iyi ? </a:t>
            </a:r>
          </a:p>
        </p:txBody>
      </p:sp>
      <p:pic>
        <p:nvPicPr>
          <p:cNvPr id="5" name="İçerik Yer Tutucusu 4" descr="metin, ekran görüntüsü, çizgi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0744EA2-AD85-967A-59B3-E2EBC6444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564" y="761640"/>
            <a:ext cx="10418618" cy="4364541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65F157A-BD1A-1ACE-4BFC-F9F1DCFDF1A6}"/>
              </a:ext>
            </a:extLst>
          </p:cNvPr>
          <p:cNvSpPr txBox="1"/>
          <p:nvPr/>
        </p:nvSpPr>
        <p:spPr>
          <a:xfrm>
            <a:off x="8342167" y="6377481"/>
            <a:ext cx="3782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Bumma</a:t>
            </a:r>
            <a:r>
              <a:rPr lang="tr-TR" dirty="0"/>
              <a:t> N </a:t>
            </a:r>
            <a:r>
              <a:rPr lang="tr-TR" dirty="0" err="1"/>
              <a:t>Canc</a:t>
            </a:r>
            <a:r>
              <a:rPr lang="tr-TR" dirty="0"/>
              <a:t> 2023 129:2179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827B103-19E0-618E-D5F6-883025858C7B}"/>
              </a:ext>
            </a:extLst>
          </p:cNvPr>
          <p:cNvSpPr txBox="1"/>
          <p:nvPr/>
        </p:nvSpPr>
        <p:spPr>
          <a:xfrm>
            <a:off x="263236" y="5269485"/>
            <a:ext cx="117902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</a:t>
            </a:r>
            <a:r>
              <a:rPr lang="tr-TR" b="1" dirty="0" err="1">
                <a:solidFill>
                  <a:srgbClr val="FF0000"/>
                </a:solidFill>
              </a:rPr>
              <a:t>HRMM'ye</a:t>
            </a:r>
            <a:r>
              <a:rPr lang="tr-TR" b="1" dirty="0">
                <a:solidFill>
                  <a:srgbClr val="FF0000"/>
                </a:solidFill>
              </a:rPr>
              <a:t> odaklanan CIBMTR analizi </a:t>
            </a:r>
            <a:r>
              <a:rPr lang="tr-TR" b="1" dirty="0" err="1">
                <a:solidFill>
                  <a:srgbClr val="FF0000"/>
                </a:solidFill>
              </a:rPr>
              <a:t>bortezomib</a:t>
            </a:r>
            <a:r>
              <a:rPr lang="tr-TR" b="1" dirty="0">
                <a:solidFill>
                  <a:srgbClr val="FF0000"/>
                </a:solidFill>
              </a:rPr>
              <a:t>  tabanlı idame ile </a:t>
            </a:r>
            <a:r>
              <a:rPr lang="tr-TR" b="1" dirty="0" err="1">
                <a:solidFill>
                  <a:srgbClr val="FF0000"/>
                </a:solidFill>
              </a:rPr>
              <a:t>len</a:t>
            </a:r>
            <a:r>
              <a:rPr lang="tr-TR" b="1" dirty="0">
                <a:solidFill>
                  <a:srgbClr val="FF0000"/>
                </a:solidFill>
              </a:rPr>
              <a:t> bazlı idame  için </a:t>
            </a:r>
          </a:p>
          <a:p>
            <a:r>
              <a:rPr lang="tr-TR" b="1" dirty="0">
                <a:solidFill>
                  <a:srgbClr val="FF0000"/>
                </a:solidFill>
              </a:rPr>
              <a:t>                                                                                   </a:t>
            </a:r>
            <a:r>
              <a:rPr lang="tr-TR" b="1" dirty="0">
                <a:solidFill>
                  <a:srgbClr val="00B0F0"/>
                </a:solidFill>
              </a:rPr>
              <a:t>PFS veya OS avantajı bulamadı.</a:t>
            </a:r>
          </a:p>
          <a:p>
            <a:r>
              <a:rPr lang="tr-TR" dirty="0"/>
              <a:t> </a:t>
            </a:r>
          </a:p>
          <a:p>
            <a:r>
              <a:rPr lang="tr-TR" b="1" dirty="0">
                <a:solidFill>
                  <a:srgbClr val="FF0000"/>
                </a:solidFill>
              </a:rPr>
              <a:t>• Retrospektif analiz</a:t>
            </a:r>
          </a:p>
          <a:p>
            <a:r>
              <a:rPr lang="tr-TR" b="1" dirty="0">
                <a:solidFill>
                  <a:srgbClr val="FF0000"/>
                </a:solidFill>
              </a:rPr>
              <a:t>• Nispeten küçük #s</a:t>
            </a:r>
          </a:p>
        </p:txBody>
      </p:sp>
    </p:spTree>
    <p:extLst>
      <p:ext uri="{BB962C8B-B14F-4D97-AF65-F5344CB8AC3E}">
        <p14:creationId xmlns:p14="http://schemas.microsoft.com/office/powerpoint/2010/main" val="218790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yazı tipi, ekran görüntüsü, beyaz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7702122-8C89-8725-09EA-DC7DAE468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310356"/>
            <a:ext cx="6508750" cy="1555798"/>
          </a:xfrm>
        </p:spPr>
      </p:pic>
      <p:pic>
        <p:nvPicPr>
          <p:cNvPr id="7" name="Resim 6" descr="metin, ekran görüntüsü, kırmızı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90935AE-E957-DF90-4652-C85EF806F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350" y="552450"/>
            <a:ext cx="2025650" cy="829064"/>
          </a:xfrm>
          <a:prstGeom prst="rect">
            <a:avLst/>
          </a:prstGeom>
        </p:spPr>
      </p:pic>
      <p:pic>
        <p:nvPicPr>
          <p:cNvPr id="9" name="Resim 8" descr="metin, ekran görüntüsü, makbuz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6A0A974-B1E4-926A-EA21-65736816B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" y="1952500"/>
            <a:ext cx="10674350" cy="4777500"/>
          </a:xfrm>
          <a:prstGeom prst="rect">
            <a:avLst/>
          </a:prstGeom>
        </p:spPr>
      </p:pic>
      <p:sp>
        <p:nvSpPr>
          <p:cNvPr id="2" name="Çerçeve 1">
            <a:extLst>
              <a:ext uri="{FF2B5EF4-FFF2-40B4-BE49-F238E27FC236}">
                <a16:creationId xmlns:a16="http://schemas.microsoft.com/office/drawing/2014/main" id="{0982216C-3B8D-06D2-CBB1-CC4A3449A70A}"/>
              </a:ext>
            </a:extLst>
          </p:cNvPr>
          <p:cNvSpPr/>
          <p:nvPr/>
        </p:nvSpPr>
        <p:spPr>
          <a:xfrm>
            <a:off x="7388802" y="5824744"/>
            <a:ext cx="3819525" cy="72497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Çerçeve 5">
            <a:extLst>
              <a:ext uri="{FF2B5EF4-FFF2-40B4-BE49-F238E27FC236}">
                <a16:creationId xmlns:a16="http://schemas.microsoft.com/office/drawing/2014/main" id="{2D8DFCB6-C163-49CB-B57B-6AE492CC46E3}"/>
              </a:ext>
            </a:extLst>
          </p:cNvPr>
          <p:cNvSpPr/>
          <p:nvPr/>
        </p:nvSpPr>
        <p:spPr>
          <a:xfrm>
            <a:off x="983675" y="5824744"/>
            <a:ext cx="3086302" cy="629844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8" name="Çerçeve 7">
            <a:extLst>
              <a:ext uri="{FF2B5EF4-FFF2-40B4-BE49-F238E27FC236}">
                <a16:creationId xmlns:a16="http://schemas.microsoft.com/office/drawing/2014/main" id="{A839BE3C-3F3D-40F1-A49B-E89584064722}"/>
              </a:ext>
            </a:extLst>
          </p:cNvPr>
          <p:cNvSpPr/>
          <p:nvPr/>
        </p:nvSpPr>
        <p:spPr>
          <a:xfrm>
            <a:off x="4374218" y="5875376"/>
            <a:ext cx="2911100" cy="57921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48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6852DB-86EA-8D61-D5E3-922568B9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513"/>
            <a:ext cx="10515600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Bortezomib-Lenalidomid</a:t>
            </a:r>
            <a:endParaRPr lang="tr-TR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D121C33-5DFB-465D-0C46-5368303578F2}"/>
              </a:ext>
            </a:extLst>
          </p:cNvPr>
          <p:cNvSpPr txBox="1"/>
          <p:nvPr/>
        </p:nvSpPr>
        <p:spPr>
          <a:xfrm>
            <a:off x="8520257" y="6335637"/>
            <a:ext cx="310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(</a:t>
            </a:r>
            <a:r>
              <a:rPr lang="tr-TR" b="1" dirty="0" err="1"/>
              <a:t>Leukemia</a:t>
            </a:r>
            <a:r>
              <a:rPr lang="tr-TR" b="1" dirty="0"/>
              <a:t> 2014 28:690)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A8D65E7-A509-DA43-AB04-4746DF4E21DB}"/>
              </a:ext>
            </a:extLst>
          </p:cNvPr>
          <p:cNvSpPr txBox="1"/>
          <p:nvPr/>
        </p:nvSpPr>
        <p:spPr>
          <a:xfrm>
            <a:off x="2832761" y="4994518"/>
            <a:ext cx="1506971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32 ay PFS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76F1D598-9065-2EF2-6CDF-D4D66D8445AD}"/>
              </a:ext>
            </a:extLst>
          </p:cNvPr>
          <p:cNvSpPr txBox="1"/>
          <p:nvPr/>
        </p:nvSpPr>
        <p:spPr>
          <a:xfrm>
            <a:off x="6421905" y="5028223"/>
            <a:ext cx="1943391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 yıllık OS: %93</a:t>
            </a:r>
          </a:p>
        </p:txBody>
      </p:sp>
      <p:pic>
        <p:nvPicPr>
          <p:cNvPr id="16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0F81F0-3A30-7D9F-F9BD-64FA4D33674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38200" y="826821"/>
            <a:ext cx="10260105" cy="1808803"/>
          </a:xfrm>
          <a:prstGeom prst="rect">
            <a:avLst/>
          </a:prstGeom>
          <a:ln w="0">
            <a:noFill/>
          </a:ln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6FFAD2C7-810E-4EE8-94AD-4F90C5C3281D}"/>
              </a:ext>
            </a:extLst>
          </p:cNvPr>
          <p:cNvSpPr txBox="1"/>
          <p:nvPr/>
        </p:nvSpPr>
        <p:spPr>
          <a:xfrm>
            <a:off x="950259" y="3027928"/>
            <a:ext cx="10515599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>
                <a:latin typeface="+mj-lt"/>
              </a:rPr>
              <a:t>Yüksek risk hastalıkta ve plazma </a:t>
            </a:r>
            <a:r>
              <a:rPr lang="tr-TR" sz="2000" b="1" dirty="0" err="1">
                <a:latin typeface="+mj-lt"/>
              </a:rPr>
              <a:t>cell</a:t>
            </a:r>
            <a:r>
              <a:rPr lang="tr-TR" sz="2000" b="1" dirty="0">
                <a:latin typeface="+mj-lt"/>
              </a:rPr>
              <a:t> lösemide toplam </a:t>
            </a:r>
            <a:r>
              <a:rPr lang="tr-TR" sz="2000" b="1" dirty="0" err="1">
                <a:latin typeface="+mj-lt"/>
              </a:rPr>
              <a:t>sağkalım</a:t>
            </a:r>
            <a:r>
              <a:rPr lang="tr-TR" sz="2000" b="1" dirty="0">
                <a:latin typeface="+mj-lt"/>
              </a:rPr>
              <a:t> </a:t>
            </a:r>
            <a:r>
              <a:rPr lang="tr-TR" sz="20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+mj-lt"/>
              </a:rPr>
              <a:t>≤3 yıl altında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/>
              <a:t>45 hasta HRMM ile </a:t>
            </a:r>
            <a:r>
              <a:rPr lang="tr-TR" sz="2000" b="1" dirty="0" err="1">
                <a:solidFill>
                  <a:srgbClr val="FF0000"/>
                </a:solidFill>
              </a:rPr>
              <a:t>bortezomib</a:t>
            </a:r>
            <a:r>
              <a:rPr lang="tr-TR" sz="2000" b="1" dirty="0">
                <a:solidFill>
                  <a:srgbClr val="FF0000"/>
                </a:solidFill>
              </a:rPr>
              <a:t>  tabanlı konsolidasyon/idame  </a:t>
            </a:r>
            <a:r>
              <a:rPr lang="tr-TR" sz="2000" dirty="0"/>
              <a:t>ile tedavi edildi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VRD+ </a:t>
            </a:r>
            <a:r>
              <a:rPr lang="tr-TR" sz="2000" dirty="0" err="1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Otolog</a:t>
            </a: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 nakil+ VR idame </a:t>
            </a:r>
            <a:r>
              <a:rPr lang="tr-TR" sz="2000" dirty="0">
                <a:solidFill>
                  <a:srgbClr val="212121"/>
                </a:solidFill>
                <a:highlight>
                  <a:srgbClr val="FFFFFF"/>
                </a:highlight>
                <a:latin typeface="+mj-lt"/>
              </a:rPr>
              <a:t>ile </a:t>
            </a: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%51 sıkı tam yanıt (</a:t>
            </a:r>
            <a:r>
              <a:rPr lang="tr-TR" sz="2000" dirty="0" err="1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sCR</a:t>
            </a: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); tüm hastaların %96’sı en az VGPR yanıt</a:t>
            </a:r>
          </a:p>
        </p:txBody>
      </p:sp>
    </p:spTree>
    <p:extLst>
      <p:ext uri="{BB962C8B-B14F-4D97-AF65-F5344CB8AC3E}">
        <p14:creationId xmlns:p14="http://schemas.microsoft.com/office/powerpoint/2010/main" val="1046892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395" y="326532"/>
            <a:ext cx="8556171" cy="791043"/>
          </a:xfrm>
        </p:spPr>
        <p:txBody>
          <a:bodyPr>
            <a:noAutofit/>
          </a:bodyPr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Bortezomib-Lenalidomid</a:t>
            </a:r>
            <a:endParaRPr lang="tr-TR" sz="3200" dirty="0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E8890A1F-53BC-3DEB-37D5-134514385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48518" y="1448642"/>
            <a:ext cx="7100047" cy="375088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r-TR" sz="1600" dirty="0">
              <a:solidFill>
                <a:srgbClr val="212121"/>
              </a:solidFill>
              <a:highlight>
                <a:srgbClr val="FFFFFF"/>
              </a:highligh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212121"/>
                </a:solidFill>
                <a:highlight>
                  <a:srgbClr val="FFFFFF"/>
                </a:highlight>
                <a:latin typeface="+mj-lt"/>
              </a:rPr>
              <a:t>NDMM (n:1000)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VRD+otolog</a:t>
            </a: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tr-TR" sz="2000" dirty="0" err="1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nakil+risk</a:t>
            </a: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 adapte idame (R idame veya VR idame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highlight>
                  <a:srgbClr val="FFFFFF"/>
                </a:highlight>
                <a:latin typeface="+mj-lt"/>
              </a:rPr>
              <a:t>Medyan 67 aylık takipte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Toplam yanıt oranı % 97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En az VGPR %89.9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Sıkı tam yanıt %33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PFS yüksek riskte 40 ay, standart riskte 76 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5 yıllık toplam sağkalım yüksek riskte %57, standart riskte %81</a:t>
            </a:r>
            <a:endParaRPr lang="tr-TR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569876" y="2114373"/>
            <a:ext cx="3916524" cy="316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05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9458817" y="6278251"/>
            <a:ext cx="2733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Joseph NS, et al. J </a:t>
            </a:r>
            <a:r>
              <a:rPr lang="tr-TR" sz="1200" dirty="0" err="1"/>
              <a:t>Clin</a:t>
            </a:r>
            <a:r>
              <a:rPr lang="tr-TR" sz="1200" dirty="0"/>
              <a:t> </a:t>
            </a:r>
            <a:r>
              <a:rPr lang="tr-TR" sz="1200" dirty="0" err="1"/>
              <a:t>Oncol</a:t>
            </a:r>
            <a:r>
              <a:rPr lang="tr-TR" sz="1200" dirty="0"/>
              <a:t> 2020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33EDA0E-BA44-4F6C-9B49-230511EFF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1292084"/>
            <a:ext cx="4966447" cy="4414277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627280D-BDF1-4B59-9BE2-397DF82A69AF}"/>
              </a:ext>
            </a:extLst>
          </p:cNvPr>
          <p:cNvSpPr txBox="1"/>
          <p:nvPr/>
        </p:nvSpPr>
        <p:spPr>
          <a:xfrm>
            <a:off x="968188" y="5716633"/>
            <a:ext cx="1058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00B0F0"/>
                </a:solidFill>
              </a:rPr>
              <a:t>Yüksek riskli </a:t>
            </a:r>
            <a:r>
              <a:rPr lang="tr-TR" sz="2400" b="1" dirty="0" err="1">
                <a:solidFill>
                  <a:srgbClr val="00B0F0"/>
                </a:solidFill>
              </a:rPr>
              <a:t>myelomlu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dirty="0"/>
              <a:t>hastalar için </a:t>
            </a:r>
            <a:r>
              <a:rPr lang="tr-TR" sz="2400" b="1" dirty="0" err="1">
                <a:solidFill>
                  <a:srgbClr val="FF0000"/>
                </a:solidFill>
              </a:rPr>
              <a:t>bortezomib</a:t>
            </a:r>
            <a:r>
              <a:rPr lang="tr-TR" sz="2400" b="1" dirty="0">
                <a:solidFill>
                  <a:srgbClr val="FF0000"/>
                </a:solidFill>
              </a:rPr>
              <a:t> artı </a:t>
            </a:r>
            <a:r>
              <a:rPr lang="tr-TR" sz="2400" b="1" dirty="0" err="1">
                <a:solidFill>
                  <a:srgbClr val="FF0000"/>
                </a:solidFill>
              </a:rPr>
              <a:t>lenalidomid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ile idame önerisi</a:t>
            </a:r>
          </a:p>
        </p:txBody>
      </p:sp>
    </p:spTree>
    <p:extLst>
      <p:ext uri="{BB962C8B-B14F-4D97-AF65-F5344CB8AC3E}">
        <p14:creationId xmlns:p14="http://schemas.microsoft.com/office/powerpoint/2010/main" val="2997840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E4FC0D-CCF6-AEB7-D33D-7C4BB02D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72" y="143453"/>
            <a:ext cx="11672455" cy="1325563"/>
          </a:xfrm>
        </p:spPr>
        <p:txBody>
          <a:bodyPr>
            <a:normAutofit fontScale="90000"/>
          </a:bodyPr>
          <a:lstStyle/>
          <a:p>
            <a:r>
              <a:rPr lang="tr-TR" dirty="0"/>
              <a:t>                 </a:t>
            </a:r>
            <a:r>
              <a:rPr lang="tr-TR" b="1" dirty="0">
                <a:solidFill>
                  <a:srgbClr val="FF0000"/>
                </a:solidFill>
              </a:rPr>
              <a:t>FORTE – sadece naklin rolünü değil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aynı zamanda artırılmış idamenin  rolünü de araştırdı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43BF6D8-1786-38C9-E9E6-BE3FB5C0FCC9}"/>
              </a:ext>
            </a:extLst>
          </p:cNvPr>
          <p:cNvSpPr txBox="1"/>
          <p:nvPr/>
        </p:nvSpPr>
        <p:spPr>
          <a:xfrm>
            <a:off x="764770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000000"/>
                </a:solidFill>
                <a:effectLst/>
                <a:latin typeface="Helvetica" pitchFamily="2" charset="0"/>
              </a:rPr>
              <a:t>Gay</a:t>
            </a:r>
            <a:r>
              <a:rPr lang="tr-TR" dirty="0">
                <a:solidFill>
                  <a:srgbClr val="000000"/>
                </a:solidFill>
                <a:effectLst/>
                <a:latin typeface="Helvetica" pitchFamily="2" charset="0"/>
              </a:rPr>
              <a:t> F Lancet </a:t>
            </a:r>
            <a:r>
              <a:rPr lang="tr-TR" dirty="0" err="1">
                <a:solidFill>
                  <a:srgbClr val="000000"/>
                </a:solidFill>
                <a:effectLst/>
                <a:latin typeface="Helvetica" pitchFamily="2" charset="0"/>
              </a:rPr>
              <a:t>Oncol</a:t>
            </a:r>
            <a:r>
              <a:rPr lang="tr-TR" dirty="0">
                <a:solidFill>
                  <a:srgbClr val="000000"/>
                </a:solidFill>
                <a:effectLst/>
                <a:latin typeface="Helvetica" pitchFamily="2" charset="0"/>
              </a:rPr>
              <a:t> 2021; 22: 1705–20</a:t>
            </a:r>
          </a:p>
        </p:txBody>
      </p:sp>
      <p:pic>
        <p:nvPicPr>
          <p:cNvPr id="7" name="Resim 6" descr="metin, ekran görüntüsü, yazı tipi, meneviş mavi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9F734A9-5EEC-6B69-5A3E-EF8D69F61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72" y="1607128"/>
            <a:ext cx="11783948" cy="451962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A7C8CC2-C8B1-4A19-A2C9-EA2D28DB6D70}"/>
              </a:ext>
            </a:extLst>
          </p:cNvPr>
          <p:cNvSpPr txBox="1"/>
          <p:nvPr/>
        </p:nvSpPr>
        <p:spPr>
          <a:xfrm>
            <a:off x="376313" y="2854370"/>
            <a:ext cx="950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solidFill>
                  <a:schemeClr val="bg1"/>
                </a:solidFill>
                <a:latin typeface="+mj-lt"/>
              </a:rPr>
              <a:t>n=474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30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67B564-E35F-63B2-8183-7844C2C3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769" y="101889"/>
            <a:ext cx="9164782" cy="784802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Forte Çalışması </a:t>
            </a:r>
          </a:p>
        </p:txBody>
      </p:sp>
      <p:pic>
        <p:nvPicPr>
          <p:cNvPr id="5" name="İçerik Yer Tutucusu 4" descr="metin, ekran görüntüsü, diyagram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E4323D8-56CB-F962-C7C1-4D82DD10F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615" y="1149928"/>
            <a:ext cx="11318876" cy="5541996"/>
          </a:xfrm>
        </p:spPr>
      </p:pic>
    </p:spTree>
    <p:extLst>
      <p:ext uri="{BB962C8B-B14F-4D97-AF65-F5344CB8AC3E}">
        <p14:creationId xmlns:p14="http://schemas.microsoft.com/office/powerpoint/2010/main" val="3079872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44A1CE-41FE-AD89-DA3F-BD942BAC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27" y="167480"/>
            <a:ext cx="11644745" cy="1217975"/>
          </a:xfrm>
        </p:spPr>
        <p:txBody>
          <a:bodyPr>
            <a:normAutofit fontScale="90000"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Carfilzomib</a:t>
            </a:r>
            <a:r>
              <a:rPr lang="tr-TR" b="1" dirty="0">
                <a:solidFill>
                  <a:srgbClr val="FF0000"/>
                </a:solidFill>
              </a:rPr>
              <a:t> ve </a:t>
            </a:r>
            <a:r>
              <a:rPr lang="tr-TR" b="1" dirty="0" err="1">
                <a:solidFill>
                  <a:srgbClr val="FF0000"/>
                </a:solidFill>
              </a:rPr>
              <a:t>lenalidomide</a:t>
            </a:r>
            <a:r>
              <a:rPr lang="tr-TR" b="1" dirty="0">
                <a:solidFill>
                  <a:srgbClr val="FF0000"/>
                </a:solidFill>
              </a:rPr>
              <a:t> idamesi  </a:t>
            </a:r>
            <a:r>
              <a:rPr lang="tr-TR" b="1" dirty="0" err="1">
                <a:solidFill>
                  <a:srgbClr val="FF0000"/>
                </a:solidFill>
              </a:rPr>
              <a:t>PFS'yi</a:t>
            </a:r>
            <a:r>
              <a:rPr lang="tr-TR" b="1" dirty="0">
                <a:solidFill>
                  <a:srgbClr val="FF0000"/>
                </a:solidFill>
              </a:rPr>
              <a:t> uzattı, 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dirty="0"/>
              <a:t>              </a:t>
            </a:r>
            <a:r>
              <a:rPr lang="tr-TR" b="1" dirty="0">
                <a:solidFill>
                  <a:srgbClr val="00B0F0"/>
                </a:solidFill>
              </a:rPr>
              <a:t>ancak risk grupları arasında eşit değil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6F3F748-E48B-F00F-7B9A-5846BCC10893}"/>
              </a:ext>
            </a:extLst>
          </p:cNvPr>
          <p:cNvSpPr txBox="1"/>
          <p:nvPr/>
        </p:nvSpPr>
        <p:spPr>
          <a:xfrm>
            <a:off x="7329055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000000"/>
                </a:solidFill>
                <a:effectLst/>
                <a:latin typeface="Helvetica" pitchFamily="2" charset="0"/>
              </a:rPr>
              <a:t>Gay</a:t>
            </a:r>
            <a:r>
              <a:rPr lang="tr-TR" dirty="0">
                <a:solidFill>
                  <a:srgbClr val="000000"/>
                </a:solidFill>
                <a:effectLst/>
                <a:latin typeface="Helvetica" pitchFamily="2" charset="0"/>
              </a:rPr>
              <a:t> F Lancet </a:t>
            </a:r>
            <a:r>
              <a:rPr lang="tr-TR" dirty="0" err="1">
                <a:solidFill>
                  <a:srgbClr val="000000"/>
                </a:solidFill>
                <a:effectLst/>
                <a:latin typeface="Helvetica" pitchFamily="2" charset="0"/>
              </a:rPr>
              <a:t>Oncol</a:t>
            </a:r>
            <a:r>
              <a:rPr lang="tr-TR" dirty="0">
                <a:solidFill>
                  <a:srgbClr val="000000"/>
                </a:solidFill>
                <a:effectLst/>
                <a:latin typeface="Helvetica" pitchFamily="2" charset="0"/>
              </a:rPr>
              <a:t> 2021; 22: 1705–20</a:t>
            </a:r>
          </a:p>
        </p:txBody>
      </p:sp>
      <p:pic>
        <p:nvPicPr>
          <p:cNvPr id="7" name="Resim 6" descr="metin, diyagram, çizgi, öykü gelişim çizgisi; kumpas; grafiğini çıkarm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13E9CDE-A3AE-A83D-87A3-297DD98AF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26" y="1320729"/>
            <a:ext cx="11644745" cy="487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07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5E7F17-F683-0B26-09F2-D098B427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AURIGA: Daratumumab/Lenalidomide vs Lenalidomide </a:t>
            </a:r>
            <a:b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as Post-Transplant Maintenance Therapy for NDMM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BD9112-B194-251F-530B-6B417651224C}"/>
              </a:ext>
            </a:extLst>
          </p:cNvPr>
          <p:cNvSpPr txBox="1">
            <a:spLocks/>
          </p:cNvSpPr>
          <p:nvPr/>
        </p:nvSpPr>
        <p:spPr>
          <a:xfrm>
            <a:off x="2669936" y="1568466"/>
            <a:ext cx="6752089" cy="519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14">
              <a:spcBef>
                <a:spcPts val="0"/>
              </a:spcBef>
              <a:defRPr/>
            </a:pPr>
            <a:r>
              <a:rPr lang="en-US" sz="2200" b="1" dirty="0">
                <a:solidFill>
                  <a:srgbClr val="FF0000"/>
                </a:solidFill>
                <a:cs typeface="Calibri" panose="020F0502020204030204" pitchFamily="34" charset="0"/>
              </a:rPr>
              <a:t>Multicenter, open-label, randomized phase III trial</a:t>
            </a:r>
          </a:p>
        </p:txBody>
      </p:sp>
      <p:pic>
        <p:nvPicPr>
          <p:cNvPr id="9" name="Resim 8" descr="metin, ekran görüntüsü, yazı tipi, iş kart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49D52B2-D1A5-648A-1443-973DEBC4F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314915"/>
            <a:ext cx="10904038" cy="3228798"/>
          </a:xfrm>
          <a:prstGeom prst="rect">
            <a:avLst/>
          </a:prstGeom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774B56AC-0E39-FDDC-5383-313618204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47" y="6376117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Badros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IMW 2024. Abstr OA–45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5F4F8E-2D7C-38F4-3E1D-B7158A9306D5}"/>
              </a:ext>
            </a:extLst>
          </p:cNvPr>
          <p:cNvSpPr txBox="1">
            <a:spLocks/>
          </p:cNvSpPr>
          <p:nvPr/>
        </p:nvSpPr>
        <p:spPr bwMode="auto">
          <a:xfrm>
            <a:off x="3417148" y="5654745"/>
            <a:ext cx="8360906" cy="99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1219114" fontAlgn="auto">
              <a:defRPr/>
            </a:pPr>
            <a:r>
              <a:rPr lang="en-US" sz="2200" b="1" kern="0" dirty="0">
                <a:solidFill>
                  <a:srgbClr val="000000"/>
                </a:solidFill>
                <a:cs typeface="Calibri" panose="020F0502020204030204" pitchFamily="34" charset="0"/>
              </a:rPr>
              <a:t>Primary endpoint: </a:t>
            </a:r>
            <a:r>
              <a:rPr lang="en-US" sz="2200" b="0" kern="0" dirty="0">
                <a:solidFill>
                  <a:srgbClr val="000000"/>
                </a:solidFill>
                <a:cs typeface="Calibri" panose="020F0502020204030204" pitchFamily="34" charset="0"/>
              </a:rPr>
              <a:t>MRD− (10</a:t>
            </a:r>
            <a:r>
              <a:rPr lang="en-US" sz="2200" b="0" kern="0" baseline="30000" dirty="0">
                <a:solidFill>
                  <a:srgbClr val="000000"/>
                </a:solidFill>
                <a:cs typeface="Calibri" panose="020F0502020204030204" pitchFamily="34" charset="0"/>
              </a:rPr>
              <a:t>-5</a:t>
            </a:r>
            <a:r>
              <a:rPr lang="en-US" sz="2200" b="0" kern="0" dirty="0">
                <a:solidFill>
                  <a:srgbClr val="000000"/>
                </a:solidFill>
                <a:cs typeface="Calibri" panose="020F0502020204030204" pitchFamily="34" charset="0"/>
              </a:rPr>
              <a:t>) conversion rate at 12 </a:t>
            </a:r>
            <a:r>
              <a:rPr lang="en-US" sz="2200" b="0" kern="0" dirty="0" err="1">
                <a:solidFill>
                  <a:srgbClr val="000000"/>
                </a:solidFill>
                <a:cs typeface="Calibri" panose="020F0502020204030204" pitchFamily="34" charset="0"/>
              </a:rPr>
              <a:t>mo</a:t>
            </a:r>
            <a:r>
              <a:rPr lang="en-US" sz="2200" b="0" kern="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pPr defTabSz="1219114" fontAlgn="auto">
              <a:defRPr/>
            </a:pPr>
            <a:r>
              <a:rPr lang="en-US" sz="2200" b="1" kern="0" dirty="0">
                <a:solidFill>
                  <a:srgbClr val="000000"/>
                </a:solidFill>
                <a:cs typeface="Calibri" panose="020F0502020204030204" pitchFamily="34" charset="0"/>
              </a:rPr>
              <a:t>Secondary endpoints: </a:t>
            </a:r>
            <a:r>
              <a:rPr lang="en-US" sz="2200" b="0" kern="0" dirty="0">
                <a:solidFill>
                  <a:srgbClr val="000000"/>
                </a:solidFill>
                <a:cs typeface="Calibri" panose="020F0502020204030204" pitchFamily="34" charset="0"/>
              </a:rPr>
              <a:t>PFS, duration ≥CR, overall MRD−, OS, safety </a:t>
            </a:r>
            <a:endParaRPr lang="en-US" sz="2200" b="1" kern="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49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9D2CB0-467E-369C-F7A7-74A6C440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870237"/>
          </a:xfrm>
        </p:spPr>
        <p:txBody>
          <a:bodyPr/>
          <a:lstStyle/>
          <a:p>
            <a:r>
              <a:rPr lang="en-US" altLang="en-US" sz="3600" dirty="0"/>
              <a:t>                </a:t>
            </a:r>
            <a:r>
              <a:rPr lang="en-US" altLang="en-US" sz="3600" b="1" dirty="0">
                <a:solidFill>
                  <a:srgbClr val="FF0000"/>
                </a:solidFill>
              </a:rPr>
              <a:t>AURIGA: MRD Negativity at 12 Mo and PFS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" name="Resim 5" descr="metin, ekran görüntüsü, diyagram, çizg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3D0D3FD-64E2-C28D-294E-C2232840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45" y="1435458"/>
            <a:ext cx="10702059" cy="4613564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C2486990-8D85-2E8D-F836-264EF41F9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47" y="6376117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Badros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IMW 2024. Abstr OA–45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Çerçeve 1">
            <a:extLst>
              <a:ext uri="{FF2B5EF4-FFF2-40B4-BE49-F238E27FC236}">
                <a16:creationId xmlns:a16="http://schemas.microsoft.com/office/drawing/2014/main" id="{19F719C0-AF82-7CFB-3A2A-88B4ECAE8E04}"/>
              </a:ext>
            </a:extLst>
          </p:cNvPr>
          <p:cNvSpPr/>
          <p:nvPr/>
        </p:nvSpPr>
        <p:spPr>
          <a:xfrm>
            <a:off x="8880764" y="1977045"/>
            <a:ext cx="69272" cy="45719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" name="Çerçeve 2">
            <a:extLst>
              <a:ext uri="{FF2B5EF4-FFF2-40B4-BE49-F238E27FC236}">
                <a16:creationId xmlns:a16="http://schemas.microsoft.com/office/drawing/2014/main" id="{7EFA8903-3025-1FFB-122D-DC24AF72EE58}"/>
              </a:ext>
            </a:extLst>
          </p:cNvPr>
          <p:cNvSpPr/>
          <p:nvPr/>
        </p:nvSpPr>
        <p:spPr>
          <a:xfrm>
            <a:off x="9019308" y="1435458"/>
            <a:ext cx="2909456" cy="2734759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39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684BD774-5186-4B25-AD48-0A82BF6D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4" y="179854"/>
            <a:ext cx="5522258" cy="1111064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36CE4AA3-3EFA-4C87-AD9A-7EB844B4B2BE}"/>
              </a:ext>
            </a:extLst>
          </p:cNvPr>
          <p:cNvSpPr txBox="1"/>
          <p:nvPr/>
        </p:nvSpPr>
        <p:spPr>
          <a:xfrm>
            <a:off x="251014" y="1670454"/>
            <a:ext cx="58449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latin typeface="+mj-lt"/>
              </a:rPr>
              <a:t>NDMM, </a:t>
            </a:r>
            <a:r>
              <a:rPr lang="tr-TR" sz="2000" dirty="0" err="1">
                <a:solidFill>
                  <a:srgbClr val="FF0000"/>
                </a:solidFill>
                <a:latin typeface="+mj-lt"/>
              </a:rPr>
              <a:t>transplant</a:t>
            </a:r>
            <a:r>
              <a:rPr lang="tr-TR" sz="2000" dirty="0">
                <a:solidFill>
                  <a:srgbClr val="FF0000"/>
                </a:solidFill>
                <a:latin typeface="+mj-lt"/>
              </a:rPr>
              <a:t> uygun (n=656)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err="1">
                <a:latin typeface="+mj-lt"/>
              </a:rPr>
              <a:t>İxa</a:t>
            </a:r>
            <a:r>
              <a:rPr lang="tr-TR" sz="2000" b="1" dirty="0">
                <a:latin typeface="+mj-lt"/>
              </a:rPr>
              <a:t> idame </a:t>
            </a:r>
            <a:r>
              <a:rPr lang="tr-TR" sz="2000" dirty="0" err="1">
                <a:latin typeface="+mj-lt"/>
              </a:rPr>
              <a:t>vs</a:t>
            </a:r>
            <a:r>
              <a:rPr lang="tr-TR" sz="2000" dirty="0">
                <a:latin typeface="+mj-lt"/>
              </a:rPr>
              <a:t> </a:t>
            </a:r>
            <a:r>
              <a:rPr lang="tr-TR" sz="2000" b="1" dirty="0" err="1">
                <a:latin typeface="+mj-lt"/>
              </a:rPr>
              <a:t>Plasebo</a:t>
            </a:r>
            <a:r>
              <a:rPr lang="tr-TR" sz="2000" b="1" dirty="0">
                <a:latin typeface="+mj-lt"/>
              </a:rPr>
              <a:t> idame</a:t>
            </a:r>
            <a:endParaRPr lang="tr-TR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latin typeface="+mj-lt"/>
              </a:rPr>
              <a:t>Medyan 31 aylık takip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+mj-lt"/>
              </a:rPr>
              <a:t>PFS</a:t>
            </a:r>
            <a:endParaRPr lang="tr-TR" sz="2000" dirty="0"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tr-TR" sz="2000" b="1" dirty="0" err="1">
                <a:latin typeface="+mj-lt"/>
              </a:rPr>
              <a:t>İxa</a:t>
            </a:r>
            <a:r>
              <a:rPr lang="tr-TR" sz="2000" b="1" dirty="0">
                <a:latin typeface="+mj-lt"/>
              </a:rPr>
              <a:t> 26 ay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tr-TR" sz="2000" b="1" dirty="0" err="1">
                <a:latin typeface="+mj-lt"/>
              </a:rPr>
              <a:t>Plasebo</a:t>
            </a:r>
            <a:r>
              <a:rPr lang="tr-TR" sz="2000" b="1" dirty="0">
                <a:latin typeface="+mj-lt"/>
              </a:rPr>
              <a:t> 21 ay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28F3F6D3-DF9F-41A6-8182-A16C14D95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16" y="179854"/>
            <a:ext cx="5683626" cy="1272428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9A9CA502-88A4-44C0-9E3A-7BB07A44D62E}"/>
              </a:ext>
            </a:extLst>
          </p:cNvPr>
          <p:cNvSpPr txBox="1"/>
          <p:nvPr/>
        </p:nvSpPr>
        <p:spPr>
          <a:xfrm>
            <a:off x="6176684" y="1674674"/>
            <a:ext cx="58449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latin typeface="+mj-lt"/>
              </a:rPr>
              <a:t>NDMM, </a:t>
            </a:r>
            <a:r>
              <a:rPr lang="tr-TR" sz="2000" dirty="0" err="1">
                <a:solidFill>
                  <a:srgbClr val="FF0000"/>
                </a:solidFill>
                <a:latin typeface="+mj-lt"/>
              </a:rPr>
              <a:t>transplant</a:t>
            </a:r>
            <a:r>
              <a:rPr lang="tr-TR" sz="2000" dirty="0">
                <a:solidFill>
                  <a:srgbClr val="FF0000"/>
                </a:solidFill>
                <a:latin typeface="+mj-lt"/>
              </a:rPr>
              <a:t> uygun olmayan(n=706)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err="1">
                <a:latin typeface="+mj-lt"/>
              </a:rPr>
              <a:t>İxa</a:t>
            </a:r>
            <a:r>
              <a:rPr lang="tr-TR" sz="2000" b="1" dirty="0">
                <a:latin typeface="+mj-lt"/>
              </a:rPr>
              <a:t> idame </a:t>
            </a:r>
            <a:r>
              <a:rPr lang="tr-TR" sz="2000" dirty="0" err="1">
                <a:latin typeface="+mj-lt"/>
              </a:rPr>
              <a:t>vs</a:t>
            </a:r>
            <a:r>
              <a:rPr lang="tr-TR" sz="2000" dirty="0">
                <a:latin typeface="+mj-lt"/>
              </a:rPr>
              <a:t> </a:t>
            </a:r>
            <a:r>
              <a:rPr lang="tr-TR" sz="2000" b="1" dirty="0" err="1">
                <a:latin typeface="+mj-lt"/>
              </a:rPr>
              <a:t>Plasebo</a:t>
            </a:r>
            <a:r>
              <a:rPr lang="tr-TR" sz="2000" b="1" dirty="0">
                <a:latin typeface="+mj-lt"/>
              </a:rPr>
              <a:t> idame</a:t>
            </a:r>
            <a:r>
              <a:rPr lang="tr-TR" sz="20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latin typeface="+mj-lt"/>
              </a:rPr>
              <a:t>Medyan 21 aylık takip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+mj-lt"/>
              </a:rPr>
              <a:t>PFS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tr-TR" sz="2000" b="1" dirty="0" err="1">
                <a:latin typeface="+mj-lt"/>
              </a:rPr>
              <a:t>İxa</a:t>
            </a:r>
            <a:r>
              <a:rPr lang="tr-TR" sz="2000" b="1" dirty="0">
                <a:latin typeface="+mj-lt"/>
              </a:rPr>
              <a:t> kolunda 17 ay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tr-TR" sz="2000" b="1" dirty="0" err="1">
                <a:latin typeface="+mj-lt"/>
              </a:rPr>
              <a:t>Plasebo</a:t>
            </a:r>
            <a:r>
              <a:rPr lang="tr-TR" sz="2000" b="1" dirty="0">
                <a:latin typeface="+mj-lt"/>
              </a:rPr>
              <a:t> kolunda 9 ay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EE5966A-9088-4FE9-A0FE-6F04424C6647}"/>
              </a:ext>
            </a:extLst>
          </p:cNvPr>
          <p:cNvSpPr txBox="1"/>
          <p:nvPr/>
        </p:nvSpPr>
        <p:spPr>
          <a:xfrm>
            <a:off x="251014" y="3827618"/>
            <a:ext cx="11528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+mj-lt"/>
              </a:rPr>
              <a:t>TOURMALINE-MM3 </a:t>
            </a:r>
            <a:r>
              <a:rPr lang="tr-TR" sz="2000" dirty="0">
                <a:solidFill>
                  <a:srgbClr val="0070C0"/>
                </a:solidFill>
                <a:latin typeface="+mj-lt"/>
              </a:rPr>
              <a:t>ve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 MM4 </a:t>
            </a:r>
            <a:r>
              <a:rPr lang="tr-TR" sz="2000" dirty="0">
                <a:solidFill>
                  <a:srgbClr val="0070C0"/>
                </a:solidFill>
                <a:latin typeface="+mj-lt"/>
              </a:rPr>
              <a:t>çalışmalarında </a:t>
            </a:r>
            <a:r>
              <a:rPr lang="tr-TR" sz="2000" b="1" dirty="0">
                <a:solidFill>
                  <a:srgbClr val="FF0000"/>
                </a:solidFill>
                <a:latin typeface="+mj-lt"/>
              </a:rPr>
              <a:t>PFS avantajı var iken OS üzerinde avantajları gösterilememiştir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D46E9CB1-8095-4C3F-A74E-0D2AF9E99E32}"/>
              </a:ext>
            </a:extLst>
          </p:cNvPr>
          <p:cNvSpPr txBox="1"/>
          <p:nvPr/>
        </p:nvSpPr>
        <p:spPr>
          <a:xfrm>
            <a:off x="170331" y="4585741"/>
            <a:ext cx="11855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latin typeface="+mj-lt"/>
              </a:rPr>
              <a:t>MMRC066 çalışması</a:t>
            </a:r>
            <a:r>
              <a:rPr lang="tr-TR" dirty="0">
                <a:latin typeface="+mj-lt"/>
                <a:sym typeface="Wingdings" panose="05000000000000000000" pitchFamily="2" charset="2"/>
              </a:rPr>
              <a:t> </a:t>
            </a:r>
            <a:r>
              <a:rPr lang="tr-TR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IRD indüksiyon+ Nakil+ idame de </a:t>
            </a:r>
            <a:r>
              <a:rPr lang="tr-TR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İxa</a:t>
            </a:r>
            <a:r>
              <a:rPr lang="tr-TR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vs</a:t>
            </a:r>
            <a:r>
              <a:rPr lang="tr-TR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Len</a:t>
            </a:r>
            <a:r>
              <a:rPr lang="tr-TR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tr-TR" dirty="0">
                <a:latin typeface="+mj-lt"/>
                <a:sym typeface="Wingdings" panose="05000000000000000000" pitchFamily="2" charset="2"/>
              </a:rPr>
              <a:t> 11 aylık takipte </a:t>
            </a:r>
            <a:r>
              <a:rPr lang="tr-TR" b="1" dirty="0">
                <a:latin typeface="+mj-lt"/>
                <a:sym typeface="Wingdings" panose="05000000000000000000" pitchFamily="2" charset="2"/>
              </a:rPr>
              <a:t>PFS</a:t>
            </a:r>
            <a:r>
              <a:rPr lang="tr-TR" dirty="0">
                <a:latin typeface="+mj-lt"/>
                <a:sym typeface="Wingdings" panose="05000000000000000000" pitchFamily="2" charset="2"/>
              </a:rPr>
              <a:t> </a:t>
            </a:r>
            <a:r>
              <a:rPr lang="tr-TR" b="1" dirty="0" err="1">
                <a:latin typeface="+mj-lt"/>
                <a:sym typeface="Wingdings" panose="05000000000000000000" pitchFamily="2" charset="2"/>
              </a:rPr>
              <a:t>İxa</a:t>
            </a:r>
            <a:r>
              <a:rPr lang="tr-TR" b="1" dirty="0">
                <a:latin typeface="+mj-lt"/>
                <a:sym typeface="Wingdings" panose="05000000000000000000" pitchFamily="2" charset="2"/>
              </a:rPr>
              <a:t> 26 ay </a:t>
            </a:r>
            <a:r>
              <a:rPr lang="tr-TR" b="1" dirty="0" err="1">
                <a:latin typeface="+mj-lt"/>
                <a:sym typeface="Wingdings" panose="05000000000000000000" pitchFamily="2" charset="2"/>
              </a:rPr>
              <a:t>vs</a:t>
            </a:r>
            <a:r>
              <a:rPr lang="tr-TR" b="1" dirty="0">
                <a:latin typeface="+mj-lt"/>
                <a:sym typeface="Wingdings" panose="05000000000000000000" pitchFamily="2" charset="2"/>
              </a:rPr>
              <a:t> </a:t>
            </a:r>
            <a:r>
              <a:rPr lang="tr-TR" b="1" dirty="0" err="1">
                <a:latin typeface="+mj-lt"/>
                <a:sym typeface="Wingdings" panose="05000000000000000000" pitchFamily="2" charset="2"/>
              </a:rPr>
              <a:t>Len</a:t>
            </a:r>
            <a:r>
              <a:rPr lang="tr-TR" b="1" dirty="0">
                <a:latin typeface="+mj-lt"/>
                <a:sym typeface="Wingdings" panose="05000000000000000000" pitchFamily="2" charset="2"/>
              </a:rPr>
              <a:t> erişilemedi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i="0" u="none" strike="noStrike" baseline="0" dirty="0">
              <a:latin typeface="MinionPro-Regular"/>
            </a:endParaRPr>
          </a:p>
          <a:p>
            <a:r>
              <a:rPr lang="tr-TR" i="0" u="none" strike="noStrike" baseline="0" dirty="0">
                <a:latin typeface="MinionPro-Regular"/>
              </a:rPr>
              <a:t>GEM2014MAIN çalışması</a:t>
            </a:r>
            <a:r>
              <a:rPr lang="tr-TR" i="0" u="none" strike="noStrike" baseline="0" dirty="0">
                <a:latin typeface="MinionPro-Regular"/>
                <a:sym typeface="Wingdings" panose="05000000000000000000" pitchFamily="2" charset="2"/>
              </a:rPr>
              <a:t> </a:t>
            </a:r>
            <a:r>
              <a:rPr lang="tr-TR" b="1" i="0" u="none" strike="noStrike" baseline="0" dirty="0">
                <a:solidFill>
                  <a:srgbClr val="FF0000"/>
                </a:solidFill>
                <a:latin typeface="MinionPro-Regular"/>
                <a:sym typeface="Wingdings" panose="05000000000000000000" pitchFamily="2" charset="2"/>
              </a:rPr>
              <a:t>Nakil sonrası </a:t>
            </a:r>
            <a:r>
              <a:rPr lang="tr-TR" b="1" i="0" u="none" strike="noStrike" baseline="0" dirty="0" err="1">
                <a:solidFill>
                  <a:srgbClr val="FF0000"/>
                </a:solidFill>
                <a:latin typeface="MinionPro-Regular"/>
                <a:sym typeface="Wingdings" panose="05000000000000000000" pitchFamily="2" charset="2"/>
              </a:rPr>
              <a:t>IRd</a:t>
            </a:r>
            <a:r>
              <a:rPr lang="tr-TR" b="1" i="0" u="none" strike="noStrike" baseline="0" dirty="0">
                <a:solidFill>
                  <a:srgbClr val="FF0000"/>
                </a:solidFill>
                <a:latin typeface="MinionPro-Regular"/>
                <a:sym typeface="Wingdings" panose="05000000000000000000" pitchFamily="2" charset="2"/>
              </a:rPr>
              <a:t> idame </a:t>
            </a:r>
            <a:r>
              <a:rPr lang="tr-TR" b="1" i="0" u="none" strike="noStrike" baseline="0" dirty="0" err="1">
                <a:solidFill>
                  <a:srgbClr val="FF0000"/>
                </a:solidFill>
                <a:latin typeface="MinionPro-Regular"/>
                <a:sym typeface="Wingdings" panose="05000000000000000000" pitchFamily="2" charset="2"/>
              </a:rPr>
              <a:t>vs</a:t>
            </a:r>
            <a:r>
              <a:rPr lang="tr-TR" b="1" i="0" u="none" strike="noStrike" baseline="0" dirty="0">
                <a:solidFill>
                  <a:srgbClr val="FF0000"/>
                </a:solidFill>
                <a:latin typeface="MinionPro-Regular"/>
                <a:sym typeface="Wingdings" panose="05000000000000000000" pitchFamily="2" charset="2"/>
              </a:rPr>
              <a:t> </a:t>
            </a:r>
            <a:r>
              <a:rPr lang="tr-TR" b="1" i="0" u="none" strike="noStrike" baseline="0" dirty="0" err="1">
                <a:solidFill>
                  <a:srgbClr val="FF0000"/>
                </a:solidFill>
                <a:latin typeface="MinionPro-Regular"/>
                <a:sym typeface="Wingdings" panose="05000000000000000000" pitchFamily="2" charset="2"/>
              </a:rPr>
              <a:t>Rd</a:t>
            </a:r>
            <a:r>
              <a:rPr lang="tr-TR" b="1" i="0" u="none" strike="noStrike" baseline="0" dirty="0">
                <a:solidFill>
                  <a:srgbClr val="FF0000"/>
                </a:solidFill>
                <a:latin typeface="MinionPro-Regular"/>
                <a:sym typeface="Wingdings" panose="05000000000000000000" pitchFamily="2" charset="2"/>
              </a:rPr>
              <a:t> idame</a:t>
            </a:r>
            <a:r>
              <a:rPr lang="tr-TR" i="0" u="none" strike="noStrike" baseline="0" dirty="0">
                <a:latin typeface="MinionPro-Regular"/>
                <a:sym typeface="Wingdings" panose="05000000000000000000" pitchFamily="2" charset="2"/>
              </a:rPr>
              <a:t> </a:t>
            </a:r>
            <a:r>
              <a:rPr lang="tr-TR" dirty="0">
                <a:latin typeface="MinionPro-Regular"/>
                <a:sym typeface="Wingdings" panose="05000000000000000000" pitchFamily="2" charset="2"/>
              </a:rPr>
              <a:t>69 aylık takipte </a:t>
            </a:r>
            <a:r>
              <a:rPr lang="tr-TR" b="1" dirty="0">
                <a:latin typeface="MinionPro-Regular"/>
                <a:sym typeface="Wingdings" panose="05000000000000000000" pitchFamily="2" charset="2"/>
              </a:rPr>
              <a:t>PFS  </a:t>
            </a:r>
            <a:r>
              <a:rPr lang="tr-TR" b="1" i="0" u="none" strike="noStrike" baseline="0" dirty="0" err="1">
                <a:latin typeface="MinionPro-Regular"/>
                <a:sym typeface="Wingdings" panose="05000000000000000000" pitchFamily="2" charset="2"/>
              </a:rPr>
              <a:t>IRd</a:t>
            </a:r>
            <a:r>
              <a:rPr lang="tr-TR" b="1" i="0" u="none" strike="noStrike" baseline="0" dirty="0">
                <a:latin typeface="MinionPro-Regular"/>
                <a:sym typeface="Wingdings" panose="05000000000000000000" pitchFamily="2" charset="2"/>
              </a:rPr>
              <a:t> </a:t>
            </a:r>
            <a:r>
              <a:rPr lang="tr-TR" b="1" dirty="0">
                <a:latin typeface="MinionPro-Regular"/>
                <a:sym typeface="Wingdings" panose="05000000000000000000" pitchFamily="2" charset="2"/>
              </a:rPr>
              <a:t>% 55 </a:t>
            </a:r>
            <a:r>
              <a:rPr lang="tr-TR" b="1" dirty="0" err="1">
                <a:latin typeface="MinionPro-Regular"/>
                <a:sym typeface="Wingdings" panose="05000000000000000000" pitchFamily="2" charset="2"/>
              </a:rPr>
              <a:t>vs</a:t>
            </a:r>
            <a:r>
              <a:rPr lang="tr-TR" b="1" dirty="0">
                <a:latin typeface="MinionPro-Regular"/>
                <a:sym typeface="Wingdings" panose="05000000000000000000" pitchFamily="2" charset="2"/>
              </a:rPr>
              <a:t>  </a:t>
            </a:r>
            <a:r>
              <a:rPr lang="tr-TR" b="1" dirty="0" err="1">
                <a:latin typeface="MinionPro-Regular"/>
                <a:sym typeface="Wingdings" panose="05000000000000000000" pitchFamily="2" charset="2"/>
              </a:rPr>
              <a:t>Rd</a:t>
            </a:r>
            <a:r>
              <a:rPr lang="tr-TR" b="1" dirty="0">
                <a:latin typeface="MinionPro-Regular"/>
                <a:sym typeface="Wingdings" panose="05000000000000000000" pitchFamily="2" charset="2"/>
              </a:rPr>
              <a:t> %61</a:t>
            </a:r>
            <a:endParaRPr lang="tr-TR" b="1" dirty="0">
              <a:latin typeface="+mj-lt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A9430C5-B538-4956-8C7C-4756778F29B2}"/>
              </a:ext>
            </a:extLst>
          </p:cNvPr>
          <p:cNvSpPr txBox="1"/>
          <p:nvPr/>
        </p:nvSpPr>
        <p:spPr>
          <a:xfrm>
            <a:off x="9373972" y="6119588"/>
            <a:ext cx="2647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400" b="0" i="0" u="none" strike="noStrike" baseline="0" dirty="0" err="1">
                <a:latin typeface="MinionPro-Regular"/>
              </a:rPr>
              <a:t>Slade</a:t>
            </a:r>
            <a:r>
              <a:rPr lang="tr-TR" sz="1400" b="0" i="0" u="none" strike="noStrike" baseline="0" dirty="0">
                <a:latin typeface="MinionPro-Regular"/>
              </a:rPr>
              <a:t> M, et al.</a:t>
            </a:r>
            <a:r>
              <a:rPr lang="en-US" sz="1400" b="0" i="0" u="none" strike="noStrike" baseline="0" dirty="0">
                <a:latin typeface="MinionPro-Regular"/>
              </a:rPr>
              <a:t>Leukemia.</a:t>
            </a:r>
            <a:r>
              <a:rPr lang="tr-TR" sz="1400" b="0" i="0" u="none" strike="noStrike" baseline="0" dirty="0">
                <a:latin typeface="MinionPro-Regular"/>
              </a:rPr>
              <a:t> 2022</a:t>
            </a:r>
          </a:p>
          <a:p>
            <a:pPr algn="l"/>
            <a:r>
              <a:rPr lang="tr-TR" sz="1400" b="0" i="0" u="none" strike="noStrike" baseline="0" dirty="0" err="1">
                <a:latin typeface="MinionPro-Regular"/>
              </a:rPr>
              <a:t>Rosinol</a:t>
            </a:r>
            <a:r>
              <a:rPr lang="tr-TR" sz="1400" b="0" i="0" u="none" strike="noStrike" baseline="0" dirty="0">
                <a:latin typeface="MinionPro-Regular"/>
              </a:rPr>
              <a:t> L, et al. </a:t>
            </a:r>
            <a:r>
              <a:rPr lang="en-US" sz="1400" b="0" i="0" u="none" strike="noStrike" baseline="0" dirty="0">
                <a:latin typeface="MinionPro-Regular"/>
              </a:rPr>
              <a:t>Blood. 2021</a:t>
            </a:r>
            <a:endParaRPr lang="tr-T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009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569876" y="2114373"/>
            <a:ext cx="3916524" cy="316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05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016FB3C-2B24-4D93-9520-C9E0EFA14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A3A6A58-1266-44DB-8AFE-E4A96D630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13" y="71718"/>
            <a:ext cx="2683766" cy="12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6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6BABF2B7-ABAD-466B-A1CD-8BDDAE4C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2161"/>
            <a:ext cx="10515600" cy="1325563"/>
          </a:xfrm>
        </p:spPr>
        <p:txBody>
          <a:bodyPr/>
          <a:lstStyle/>
          <a:p>
            <a:pPr algn="ctr"/>
            <a:r>
              <a:rPr lang="tr-TR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388544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5EA86-4145-27D0-D09C-A1EDEDA02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yazı tipi, ekran görüntüsü, beyaz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517E8BC-8041-FDAE-8289-3469B6DD5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310356"/>
            <a:ext cx="5657850" cy="1352406"/>
          </a:xfrm>
        </p:spPr>
      </p:pic>
      <p:pic>
        <p:nvPicPr>
          <p:cNvPr id="7" name="Resim 6" descr="metin, ekran görüntüsü, kırmızı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4F988FE-B32F-369F-FA2D-4FAAFC4B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350" y="552450"/>
            <a:ext cx="2025650" cy="829064"/>
          </a:xfrm>
          <a:prstGeom prst="rect">
            <a:avLst/>
          </a:prstGeom>
        </p:spPr>
      </p:pic>
      <p:pic>
        <p:nvPicPr>
          <p:cNvPr id="3" name="Resim 2" descr="metin, ekran görüntüsü, yazı tipi, sayı, numar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F6514FD-2BE0-9168-40D9-1D68A0BCB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12" y="1829123"/>
            <a:ext cx="10671175" cy="4864294"/>
          </a:xfrm>
          <a:prstGeom prst="rect">
            <a:avLst/>
          </a:prstGeom>
        </p:spPr>
      </p:pic>
      <p:sp>
        <p:nvSpPr>
          <p:cNvPr id="2" name="Çerçeve 1">
            <a:extLst>
              <a:ext uri="{FF2B5EF4-FFF2-40B4-BE49-F238E27FC236}">
                <a16:creationId xmlns:a16="http://schemas.microsoft.com/office/drawing/2014/main" id="{3C7ACF7F-FBAD-7172-A194-103A2E07C9DF}"/>
              </a:ext>
            </a:extLst>
          </p:cNvPr>
          <p:cNvSpPr/>
          <p:nvPr/>
        </p:nvSpPr>
        <p:spPr>
          <a:xfrm>
            <a:off x="858982" y="5456505"/>
            <a:ext cx="2133600" cy="597931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4" name="Çerçeve 3">
            <a:extLst>
              <a:ext uri="{FF2B5EF4-FFF2-40B4-BE49-F238E27FC236}">
                <a16:creationId xmlns:a16="http://schemas.microsoft.com/office/drawing/2014/main" id="{007A0370-9459-C35F-FCF9-12717B1E3F37}"/>
              </a:ext>
            </a:extLst>
          </p:cNvPr>
          <p:cNvSpPr/>
          <p:nvPr/>
        </p:nvSpPr>
        <p:spPr>
          <a:xfrm>
            <a:off x="6567054" y="5456505"/>
            <a:ext cx="2133600" cy="764186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8" name="Çerçeve 7">
            <a:extLst>
              <a:ext uri="{FF2B5EF4-FFF2-40B4-BE49-F238E27FC236}">
                <a16:creationId xmlns:a16="http://schemas.microsoft.com/office/drawing/2014/main" id="{CEF3A995-A2E9-442D-B2E8-85B6909A2325}"/>
              </a:ext>
            </a:extLst>
          </p:cNvPr>
          <p:cNvSpPr/>
          <p:nvPr/>
        </p:nvSpPr>
        <p:spPr>
          <a:xfrm>
            <a:off x="3480752" y="5654414"/>
            <a:ext cx="1969789" cy="629844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9" name="Çerçeve 8">
            <a:extLst>
              <a:ext uri="{FF2B5EF4-FFF2-40B4-BE49-F238E27FC236}">
                <a16:creationId xmlns:a16="http://schemas.microsoft.com/office/drawing/2014/main" id="{3121132D-1294-42E2-BC9D-D10CF38FDA8F}"/>
              </a:ext>
            </a:extLst>
          </p:cNvPr>
          <p:cNvSpPr/>
          <p:nvPr/>
        </p:nvSpPr>
        <p:spPr>
          <a:xfrm>
            <a:off x="9186381" y="5634169"/>
            <a:ext cx="2064325" cy="764186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96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569876" y="2114373"/>
            <a:ext cx="3916524" cy="316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05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BD9F39C-5E48-42C5-9423-638422FF5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12" y="356809"/>
            <a:ext cx="7494494" cy="121945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6D5A54A-F56D-407E-8CBC-2851AE35F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19835"/>
            <a:ext cx="7055224" cy="2814918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E2F3B10-2E5E-4D14-A99A-7BA340670576}"/>
              </a:ext>
            </a:extLst>
          </p:cNvPr>
          <p:cNvSpPr txBox="1"/>
          <p:nvPr/>
        </p:nvSpPr>
        <p:spPr>
          <a:xfrm>
            <a:off x="3236259" y="4896513"/>
            <a:ext cx="5459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High-risk </a:t>
            </a:r>
            <a:r>
              <a:rPr lang="tr-TR" dirty="0" err="1"/>
              <a:t>MM’da</a:t>
            </a:r>
            <a:r>
              <a:rPr lang="tr-TR" dirty="0"/>
              <a:t> iki ilaçtan oluşan idame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Nakil sonrası </a:t>
            </a:r>
            <a:r>
              <a:rPr lang="tr-TR" dirty="0" err="1"/>
              <a:t>Len</a:t>
            </a:r>
            <a:r>
              <a:rPr lang="tr-TR" dirty="0"/>
              <a:t> idamede </a:t>
            </a:r>
            <a:r>
              <a:rPr lang="tr-TR" dirty="0" err="1"/>
              <a:t>sekonder</a:t>
            </a:r>
            <a:r>
              <a:rPr lang="tr-TR" dirty="0"/>
              <a:t> kanser riski artar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4882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E8890A1F-53BC-3DEB-37D5-134514385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4471" y="1875077"/>
            <a:ext cx="11896164" cy="3645954"/>
          </a:xfrm>
        </p:spPr>
        <p:txBody>
          <a:bodyPr>
            <a:normAutofit/>
          </a:bodyPr>
          <a:lstStyle/>
          <a:p>
            <a:r>
              <a:rPr lang="tr-TR" sz="2400" b="1" dirty="0">
                <a:latin typeface="+mj-lt"/>
              </a:rPr>
              <a:t>Dara-</a:t>
            </a:r>
            <a:r>
              <a:rPr lang="tr-TR" sz="2400" b="1" dirty="0" err="1">
                <a:latin typeface="+mj-lt"/>
              </a:rPr>
              <a:t>VRd</a:t>
            </a:r>
            <a:r>
              <a:rPr lang="tr-TR" sz="2400" b="1" dirty="0">
                <a:latin typeface="+mj-lt"/>
              </a:rPr>
              <a:t> +</a:t>
            </a:r>
            <a:r>
              <a:rPr lang="tr-TR" sz="2400" b="1" dirty="0" err="1">
                <a:latin typeface="+mj-lt"/>
              </a:rPr>
              <a:t>Nakil+Dara-R</a:t>
            </a:r>
            <a:r>
              <a:rPr lang="tr-TR" sz="2400" b="1" dirty="0">
                <a:latin typeface="+mj-lt"/>
              </a:rPr>
              <a:t> idame (n=104)               </a:t>
            </a:r>
            <a:r>
              <a:rPr lang="tr-TR" sz="2400" b="1" dirty="0" err="1">
                <a:latin typeface="+mj-lt"/>
              </a:rPr>
              <a:t>vs</a:t>
            </a:r>
            <a:r>
              <a:rPr lang="tr-TR" sz="2400" b="1" dirty="0">
                <a:latin typeface="+mj-lt"/>
              </a:rPr>
              <a:t>                        </a:t>
            </a:r>
            <a:r>
              <a:rPr lang="tr-TR" sz="2400" b="1" dirty="0" err="1">
                <a:latin typeface="+mj-lt"/>
              </a:rPr>
              <a:t>VRd+Nakil+R</a:t>
            </a:r>
            <a:r>
              <a:rPr lang="tr-TR" sz="2400" b="1" dirty="0">
                <a:latin typeface="+mj-lt"/>
              </a:rPr>
              <a:t> idame (n=103)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tr-TR" sz="2400" b="1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tr-TR" sz="2400" b="1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400" b="1" dirty="0">
                <a:latin typeface="+mj-lt"/>
              </a:rPr>
              <a:t>24 aylık idame sonunda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400" b="1" dirty="0" err="1">
                <a:solidFill>
                  <a:srgbClr val="FF0000"/>
                </a:solidFill>
                <a:latin typeface="+mj-lt"/>
              </a:rPr>
              <a:t>sCR</a:t>
            </a:r>
            <a:r>
              <a:rPr lang="tr-TR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tr-TR" sz="24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tr-TR" sz="2400" b="1" dirty="0">
                <a:solidFill>
                  <a:srgbClr val="FF0000"/>
                </a:solidFill>
                <a:latin typeface="+mj-lt"/>
              </a:rPr>
              <a:t>Dara-R idame kolunda %66, R  idame kolunda %47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400" b="1" dirty="0">
                <a:solidFill>
                  <a:srgbClr val="FF0000"/>
                </a:solidFill>
                <a:latin typeface="+mj-lt"/>
              </a:rPr>
              <a:t>MRD negatifliği Dara-R idame kolunda %64, R  idame kolunda %30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</a:rPr>
              <a:t>Yan etki sıklığı kollar arasında benzer</a:t>
            </a:r>
          </a:p>
          <a:p>
            <a:pPr algn="r"/>
            <a:r>
              <a:rPr lang="tr-TR" sz="1600" dirty="0">
                <a:latin typeface="+mj-lt"/>
              </a:rPr>
              <a:t>		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569876" y="2114373"/>
            <a:ext cx="3916524" cy="316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05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1310406-86D2-796A-9F36-21F0F0309E44}"/>
              </a:ext>
            </a:extLst>
          </p:cNvPr>
          <p:cNvSpPr txBox="1"/>
          <p:nvPr/>
        </p:nvSpPr>
        <p:spPr>
          <a:xfrm>
            <a:off x="9498139" y="6198658"/>
            <a:ext cx="2371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 err="1">
                <a:latin typeface="+mj-lt"/>
              </a:rPr>
              <a:t>Laubach</a:t>
            </a:r>
            <a:r>
              <a:rPr lang="tr-TR" sz="1400" dirty="0">
                <a:latin typeface="+mj-lt"/>
              </a:rPr>
              <a:t> JP, et al. </a:t>
            </a:r>
            <a:r>
              <a:rPr lang="en-US" sz="1400" dirty="0">
                <a:latin typeface="+mj-lt"/>
              </a:rPr>
              <a:t>Blood 2021</a:t>
            </a:r>
            <a:endParaRPr lang="tr-TR" sz="1400" dirty="0">
              <a:latin typeface="+mj-lt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9C225C40-0BE5-4DCC-9202-9EB6DD218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351566"/>
            <a:ext cx="10748683" cy="10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36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 descr="metin, diyagram, çizgi, öykü gelişim çizgisi; kumpas; grafiğini çıkarm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636E25-7D62-3BAF-12F4-A458415BE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637" y="709686"/>
            <a:ext cx="4724400" cy="4089400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BBA28FD-100A-783C-6D96-37EACBE6F46A}"/>
              </a:ext>
            </a:extLst>
          </p:cNvPr>
          <p:cNvSpPr txBox="1"/>
          <p:nvPr/>
        </p:nvSpPr>
        <p:spPr>
          <a:xfrm>
            <a:off x="7661563" y="6311900"/>
            <a:ext cx="4350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Holstein</a:t>
            </a:r>
            <a:r>
              <a:rPr lang="tr-TR" b="1" dirty="0">
                <a:solidFill>
                  <a:srgbClr val="000000"/>
                </a:solidFill>
                <a:effectLst/>
                <a:latin typeface="Helvetica" pitchFamily="2" charset="0"/>
              </a:rPr>
              <a:t> S 2017 Lancet </a:t>
            </a:r>
            <a:r>
              <a:rPr lang="tr-TR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Oncol</a:t>
            </a:r>
            <a:r>
              <a:rPr lang="tr-TR" b="1" dirty="0">
                <a:solidFill>
                  <a:srgbClr val="000000"/>
                </a:solidFill>
                <a:effectLst/>
                <a:latin typeface="Helvetica" pitchFamily="2" charset="0"/>
              </a:rPr>
              <a:t> 4:e341</a:t>
            </a:r>
          </a:p>
        </p:txBody>
      </p:sp>
      <p:pic>
        <p:nvPicPr>
          <p:cNvPr id="9" name="Resim 8" descr="metin, diyagram, çizgi, öykü gelişim çizgisi; kumpas; grafiğini çıkarm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2D0B217-E06A-4513-3634-3BFDD7545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965" y="684286"/>
            <a:ext cx="4432300" cy="414020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C559F8E4-81A4-E3B5-D1ED-9F8D876D9883}"/>
              </a:ext>
            </a:extLst>
          </p:cNvPr>
          <p:cNvSpPr txBox="1"/>
          <p:nvPr/>
        </p:nvSpPr>
        <p:spPr>
          <a:xfrm>
            <a:off x="997526" y="5224984"/>
            <a:ext cx="10723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          Hastaların  daha uzun süre takip edilmesi, plaseboya kıyasla bir sağkalım avantajı gösterdi.</a:t>
            </a:r>
          </a:p>
          <a:p>
            <a:r>
              <a:rPr lang="tr-TR" b="1" dirty="0">
                <a:solidFill>
                  <a:srgbClr val="FF0000"/>
                </a:solidFill>
              </a:rPr>
              <a:t>                                     Hatta </a:t>
            </a:r>
            <a:r>
              <a:rPr lang="tr-TR" b="1" dirty="0" err="1">
                <a:solidFill>
                  <a:srgbClr val="FF0000"/>
                </a:solidFill>
              </a:rPr>
              <a:t>cross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over</a:t>
            </a:r>
            <a:r>
              <a:rPr lang="tr-TR" b="1" dirty="0">
                <a:solidFill>
                  <a:srgbClr val="FF0000"/>
                </a:solidFill>
              </a:rPr>
              <a:t> yapan hastalar bile hesaba katıldığında bile.</a:t>
            </a:r>
          </a:p>
        </p:txBody>
      </p:sp>
    </p:spTree>
    <p:extLst>
      <p:ext uri="{BB962C8B-B14F-4D97-AF65-F5344CB8AC3E}">
        <p14:creationId xmlns:p14="http://schemas.microsoft.com/office/powerpoint/2010/main" val="2502937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4000" dirty="0" err="1"/>
              <a:t>Lenalidomide</a:t>
            </a:r>
            <a:r>
              <a:rPr lang="tr-TR" sz="4000" dirty="0"/>
              <a:t> idame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785EB28-0390-0D78-726E-7AEF4EE2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4061" y="2094527"/>
            <a:ext cx="9985311" cy="32004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CALGB 100104 </a:t>
            </a:r>
            <a:r>
              <a:rPr lang="tr-TR" b="1" dirty="0">
                <a:solidFill>
                  <a:srgbClr val="FF0000"/>
                </a:solidFill>
              </a:rPr>
              <a:t>çalışması (randomize, faz III )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tr-TR" b="1" dirty="0">
              <a:solidFill>
                <a:srgbClr val="FF0000"/>
              </a:solidFill>
            </a:endParaRPr>
          </a:p>
          <a:p>
            <a:endParaRPr lang="tr-TR" sz="2000" dirty="0">
              <a:solidFill>
                <a:schemeClr val="tx1"/>
              </a:solidFill>
            </a:endParaRPr>
          </a:p>
          <a:p>
            <a:r>
              <a:rPr lang="tr-TR" sz="2000" dirty="0">
                <a:solidFill>
                  <a:schemeClr val="tx1"/>
                </a:solidFill>
              </a:rPr>
              <a:t>Otolog nakil sonrası </a:t>
            </a:r>
            <a:r>
              <a:rPr lang="en-US" sz="2000" dirty="0">
                <a:solidFill>
                  <a:schemeClr val="tx1"/>
                </a:solidFill>
              </a:rPr>
              <a:t>lenalidomide (n = 231) </a:t>
            </a:r>
            <a:r>
              <a:rPr lang="tr-TR" sz="2000" dirty="0" err="1">
                <a:solidFill>
                  <a:schemeClr val="tx1"/>
                </a:solidFill>
              </a:rPr>
              <a:t>vs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placebo (n = 229)</a:t>
            </a:r>
            <a:r>
              <a:rPr lang="tr-TR" sz="2000" dirty="0">
                <a:solidFill>
                  <a:schemeClr val="tx1"/>
                </a:solidFill>
              </a:rPr>
              <a:t> idame</a:t>
            </a:r>
          </a:p>
          <a:p>
            <a:r>
              <a:rPr lang="tr-TR" sz="2000" dirty="0">
                <a:solidFill>
                  <a:schemeClr val="tx1"/>
                </a:solidFill>
              </a:rPr>
              <a:t>Medyan 34 aylık takipte, </a:t>
            </a:r>
            <a:r>
              <a:rPr lang="tr-TR" sz="2000" b="1" dirty="0" err="1">
                <a:solidFill>
                  <a:schemeClr val="tx1"/>
                </a:solidFill>
              </a:rPr>
              <a:t>progresyon</a:t>
            </a:r>
            <a:r>
              <a:rPr lang="tr-TR" sz="2000" b="1" dirty="0">
                <a:solidFill>
                  <a:schemeClr val="tx1"/>
                </a:solidFill>
              </a:rPr>
              <a:t> ve ölüm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tr-TR" sz="2000" b="1" dirty="0" err="1">
                <a:solidFill>
                  <a:schemeClr val="tx1"/>
                </a:solidFill>
              </a:rPr>
              <a:t>Len</a:t>
            </a:r>
            <a:r>
              <a:rPr lang="tr-TR" sz="2000" b="1" dirty="0">
                <a:solidFill>
                  <a:schemeClr val="tx1"/>
                </a:solidFill>
              </a:rPr>
              <a:t> kolunda %37 </a:t>
            </a:r>
            <a:r>
              <a:rPr lang="tr-TR" sz="2000" b="1" dirty="0" err="1">
                <a:solidFill>
                  <a:schemeClr val="tx1"/>
                </a:solidFill>
              </a:rPr>
              <a:t>vs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Plasebo</a:t>
            </a:r>
            <a:r>
              <a:rPr lang="tr-TR" sz="2000" b="1" dirty="0">
                <a:solidFill>
                  <a:schemeClr val="tx1"/>
                </a:solidFill>
              </a:rPr>
              <a:t> kolunda %58 </a:t>
            </a:r>
          </a:p>
          <a:p>
            <a:r>
              <a:rPr lang="tr-TR" sz="2000" dirty="0" err="1">
                <a:solidFill>
                  <a:schemeClr val="tx1"/>
                </a:solidFill>
              </a:rPr>
              <a:t>Progresyona</a:t>
            </a:r>
            <a:r>
              <a:rPr lang="tr-TR" sz="2000" dirty="0">
                <a:solidFill>
                  <a:schemeClr val="tx1"/>
                </a:solidFill>
              </a:rPr>
              <a:t> kadar geçen süre </a:t>
            </a:r>
            <a:r>
              <a:rPr lang="tr-TR" sz="20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Len</a:t>
            </a:r>
            <a:r>
              <a:rPr lang="tr-TR" sz="2000" b="1" dirty="0">
                <a:solidFill>
                  <a:schemeClr val="tx1"/>
                </a:solidFill>
              </a:rPr>
              <a:t> kolunda 46 ay </a:t>
            </a:r>
            <a:r>
              <a:rPr lang="tr-TR" sz="2000" b="1" dirty="0" err="1">
                <a:solidFill>
                  <a:schemeClr val="tx1"/>
                </a:solidFill>
              </a:rPr>
              <a:t>vs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Plasebo</a:t>
            </a:r>
            <a:r>
              <a:rPr lang="tr-TR" sz="2000" b="1" dirty="0">
                <a:solidFill>
                  <a:schemeClr val="tx1"/>
                </a:solidFill>
              </a:rPr>
              <a:t> kolunda 27 ay </a:t>
            </a:r>
            <a:r>
              <a:rPr lang="tr-TR" sz="2000" dirty="0">
                <a:solidFill>
                  <a:schemeClr val="tx1"/>
                </a:solidFill>
              </a:rPr>
              <a:t>(</a:t>
            </a:r>
            <a:r>
              <a:rPr lang="en-US" sz="2000" dirty="0">
                <a:solidFill>
                  <a:schemeClr val="tx1"/>
                </a:solidFill>
              </a:rPr>
              <a:t>P&lt;</a:t>
            </a:r>
            <a:r>
              <a:rPr lang="tr-TR" sz="2000" dirty="0">
                <a:solidFill>
                  <a:schemeClr val="tx1"/>
                </a:solidFill>
              </a:rPr>
              <a:t>0</a:t>
            </a:r>
            <a:r>
              <a:rPr lang="en-US" sz="2000" dirty="0">
                <a:solidFill>
                  <a:schemeClr val="tx1"/>
                </a:solidFill>
              </a:rPr>
              <a:t>.001</a:t>
            </a:r>
            <a:r>
              <a:rPr lang="tr-TR" sz="2000" dirty="0">
                <a:solidFill>
                  <a:schemeClr val="tx1"/>
                </a:solidFill>
              </a:rPr>
              <a:t>)</a:t>
            </a:r>
          </a:p>
          <a:p>
            <a:r>
              <a:rPr lang="tr-TR" sz="2000" dirty="0" err="1">
                <a:solidFill>
                  <a:schemeClr val="tx1"/>
                </a:solidFill>
              </a:rPr>
              <a:t>Sekonder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malignite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tr-TR" sz="2000" b="1" dirty="0" err="1">
                <a:solidFill>
                  <a:schemeClr val="tx1"/>
                </a:solidFill>
              </a:rPr>
              <a:t>Len</a:t>
            </a:r>
            <a:r>
              <a:rPr lang="tr-TR" sz="2000" b="1" dirty="0">
                <a:solidFill>
                  <a:schemeClr val="tx1"/>
                </a:solidFill>
              </a:rPr>
              <a:t> kolunda % 8 </a:t>
            </a:r>
            <a:r>
              <a:rPr lang="tr-TR" sz="2000" b="1" dirty="0" err="1">
                <a:solidFill>
                  <a:schemeClr val="tx1"/>
                </a:solidFill>
              </a:rPr>
              <a:t>vs</a:t>
            </a:r>
            <a:r>
              <a:rPr lang="tr-TR" sz="2000" b="1" dirty="0">
                <a:solidFill>
                  <a:schemeClr val="tx1"/>
                </a:solidFill>
              </a:rPr>
              <a:t> Plasebo kolunda %3</a:t>
            </a:r>
          </a:p>
          <a:p>
            <a:pPr algn="ctr"/>
            <a:r>
              <a:rPr lang="tr-TR" sz="2000" b="1" dirty="0">
                <a:solidFill>
                  <a:srgbClr val="FF0000"/>
                </a:solidFill>
              </a:rPr>
              <a:t>Çalışmanın 91 aylık takip sonunda güncellenmiş verilerinde</a:t>
            </a:r>
          </a:p>
          <a:p>
            <a:pPr algn="just"/>
            <a:endParaRPr lang="tr-TR" sz="2000" dirty="0">
              <a:solidFill>
                <a:schemeClr val="tx1"/>
              </a:solidFill>
            </a:endParaRPr>
          </a:p>
          <a:p>
            <a:pPr algn="just"/>
            <a:r>
              <a:rPr lang="tr-TR" sz="2000" dirty="0">
                <a:solidFill>
                  <a:schemeClr val="tx1"/>
                </a:solidFill>
              </a:rPr>
              <a:t>Medyan </a:t>
            </a:r>
            <a:r>
              <a:rPr lang="tr-TR" sz="2000" dirty="0" err="1">
                <a:solidFill>
                  <a:schemeClr val="tx1"/>
                </a:solidFill>
              </a:rPr>
              <a:t>progresyona</a:t>
            </a:r>
            <a:r>
              <a:rPr lang="tr-TR" sz="2000" dirty="0">
                <a:solidFill>
                  <a:schemeClr val="tx1"/>
                </a:solidFill>
              </a:rPr>
              <a:t> kadar geçen süre </a:t>
            </a:r>
            <a:r>
              <a:rPr lang="tr-TR" sz="2000" b="1" dirty="0" err="1">
                <a:solidFill>
                  <a:schemeClr val="tx1"/>
                </a:solidFill>
              </a:rPr>
              <a:t>Len</a:t>
            </a:r>
            <a:r>
              <a:rPr lang="tr-TR" sz="2000" b="1" dirty="0">
                <a:solidFill>
                  <a:schemeClr val="tx1"/>
                </a:solidFill>
              </a:rPr>
              <a:t> kolunda 57 ay </a:t>
            </a:r>
            <a:r>
              <a:rPr lang="tr-TR" sz="2000" b="1" dirty="0" err="1">
                <a:solidFill>
                  <a:schemeClr val="tx1"/>
                </a:solidFill>
              </a:rPr>
              <a:t>Plasebo</a:t>
            </a:r>
            <a:r>
              <a:rPr lang="tr-TR" sz="2000" b="1" dirty="0">
                <a:solidFill>
                  <a:schemeClr val="tx1"/>
                </a:solidFill>
              </a:rPr>
              <a:t> kolunda 29 ay </a:t>
            </a:r>
            <a:r>
              <a:rPr lang="tr-TR" sz="2000" dirty="0">
                <a:solidFill>
                  <a:schemeClr val="tx1"/>
                </a:solidFill>
              </a:rPr>
              <a:t>(</a:t>
            </a:r>
            <a:r>
              <a:rPr lang="en-US" sz="2000" dirty="0">
                <a:solidFill>
                  <a:schemeClr val="tx1"/>
                </a:solidFill>
              </a:rPr>
              <a:t>P &lt; </a:t>
            </a:r>
            <a:r>
              <a:rPr lang="tr-TR" sz="2000" dirty="0">
                <a:solidFill>
                  <a:schemeClr val="tx1"/>
                </a:solidFill>
              </a:rPr>
              <a:t>0</a:t>
            </a:r>
            <a:r>
              <a:rPr lang="en-US" sz="2000" dirty="0">
                <a:solidFill>
                  <a:schemeClr val="tx1"/>
                </a:solidFill>
              </a:rPr>
              <a:t>.0001)</a:t>
            </a:r>
            <a:endParaRPr lang="tr-TR" sz="2000" dirty="0">
              <a:solidFill>
                <a:schemeClr val="tx1"/>
              </a:solidFill>
            </a:endParaRPr>
          </a:p>
          <a:p>
            <a:pPr algn="just"/>
            <a:r>
              <a:rPr lang="tr-TR" sz="2000" b="1" dirty="0">
                <a:solidFill>
                  <a:schemeClr val="tx1"/>
                </a:solidFill>
              </a:rPr>
              <a:t>En sık </a:t>
            </a:r>
            <a:r>
              <a:rPr lang="tr-TR" sz="2000" b="1" dirty="0" err="1">
                <a:solidFill>
                  <a:schemeClr val="tx1"/>
                </a:solidFill>
              </a:rPr>
              <a:t>grade</a:t>
            </a:r>
            <a:r>
              <a:rPr lang="tr-TR" sz="2000" b="1" dirty="0">
                <a:solidFill>
                  <a:schemeClr val="tx1"/>
                </a:solidFill>
              </a:rPr>
              <a:t> 3-4 yan etki </a:t>
            </a:r>
            <a:r>
              <a:rPr lang="tr-TR" sz="2000" b="1" dirty="0" err="1">
                <a:solidFill>
                  <a:schemeClr val="tx1"/>
                </a:solidFill>
              </a:rPr>
              <a:t>nötropeni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(50% vs. 18%) </a:t>
            </a:r>
            <a:r>
              <a:rPr lang="tr-TR" sz="2000" b="1" dirty="0">
                <a:solidFill>
                  <a:schemeClr val="tx1"/>
                </a:solidFill>
              </a:rPr>
              <a:t>ve </a:t>
            </a:r>
            <a:r>
              <a:rPr lang="tr-TR" sz="2000" b="1" dirty="0" err="1">
                <a:solidFill>
                  <a:schemeClr val="tx1"/>
                </a:solidFill>
              </a:rPr>
              <a:t>trombositopeni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(15% vs. 5%). </a:t>
            </a:r>
            <a:endParaRPr lang="tr-TR" sz="2000" b="1" dirty="0">
              <a:solidFill>
                <a:schemeClr val="tx1"/>
              </a:solidFill>
            </a:endParaRPr>
          </a:p>
          <a:p>
            <a:pPr algn="just"/>
            <a:r>
              <a:rPr lang="tr-TR" sz="2000" b="1" dirty="0" err="1">
                <a:solidFill>
                  <a:schemeClr val="tx1"/>
                </a:solidFill>
              </a:rPr>
              <a:t>Sekonder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maligniteler</a:t>
            </a:r>
            <a:r>
              <a:rPr lang="tr-TR" sz="2000" b="1" dirty="0">
                <a:solidFill>
                  <a:schemeClr val="tx1"/>
                </a:solidFill>
              </a:rPr>
              <a:t> (hematolojik ve </a:t>
            </a:r>
            <a:r>
              <a:rPr lang="tr-TR" sz="2000" b="1" dirty="0" err="1">
                <a:solidFill>
                  <a:schemeClr val="tx1"/>
                </a:solidFill>
              </a:rPr>
              <a:t>solid</a:t>
            </a:r>
            <a:r>
              <a:rPr lang="tr-TR" sz="2000" b="1" dirty="0">
                <a:solidFill>
                  <a:schemeClr val="tx1"/>
                </a:solidFill>
              </a:rPr>
              <a:t> organ </a:t>
            </a:r>
            <a:r>
              <a:rPr lang="tr-TR" sz="2000" b="1" dirty="0" err="1">
                <a:solidFill>
                  <a:schemeClr val="tx1"/>
                </a:solidFill>
              </a:rPr>
              <a:t>tm</a:t>
            </a:r>
            <a:r>
              <a:rPr lang="tr-TR" sz="2000" b="1" dirty="0">
                <a:solidFill>
                  <a:schemeClr val="tx1"/>
                </a:solidFill>
              </a:rPr>
              <a:t>) </a:t>
            </a:r>
            <a:r>
              <a:rPr lang="tr-TR" sz="2000" b="1" dirty="0" err="1">
                <a:solidFill>
                  <a:schemeClr val="tx1"/>
                </a:solidFill>
              </a:rPr>
              <a:t>Len</a:t>
            </a:r>
            <a:r>
              <a:rPr lang="tr-TR" sz="2000" b="1" dirty="0">
                <a:solidFill>
                  <a:schemeClr val="tx1"/>
                </a:solidFill>
              </a:rPr>
              <a:t> kolunda daha sık </a:t>
            </a:r>
            <a:r>
              <a:rPr lang="en-US" sz="2000" b="1" dirty="0">
                <a:solidFill>
                  <a:schemeClr val="tx1"/>
                </a:solidFill>
              </a:rPr>
              <a:t>(14% vs. 4%)</a:t>
            </a:r>
            <a:endParaRPr lang="tr-TR" sz="2000" b="1" dirty="0">
              <a:solidFill>
                <a:schemeClr val="tx1"/>
              </a:solidFill>
            </a:endParaRPr>
          </a:p>
          <a:p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3">
            <a:extLst>
              <a:ext uri="{FF2B5EF4-FFF2-40B4-BE49-F238E27FC236}">
                <a16:creationId xmlns:a16="http://schemas.microsoft.com/office/drawing/2014/main" id="{B24E9C9F-309E-5E44-14BA-B2E2A90D9C7D}"/>
              </a:ext>
            </a:extLst>
          </p:cNvPr>
          <p:cNvSpPr txBox="1">
            <a:spLocks/>
          </p:cNvSpPr>
          <p:nvPr/>
        </p:nvSpPr>
        <p:spPr>
          <a:xfrm>
            <a:off x="9103203" y="6089649"/>
            <a:ext cx="2873644" cy="483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100" dirty="0">
                <a:solidFill>
                  <a:schemeClr val="tx1"/>
                </a:solidFill>
              </a:rPr>
              <a:t>McCarthy PL et al.. N </a:t>
            </a:r>
            <a:r>
              <a:rPr lang="tr-TR" sz="1100" dirty="0" err="1">
                <a:solidFill>
                  <a:schemeClr val="tx1"/>
                </a:solidFill>
              </a:rPr>
              <a:t>Engl</a:t>
            </a:r>
            <a:r>
              <a:rPr lang="tr-TR" sz="1100" dirty="0">
                <a:solidFill>
                  <a:schemeClr val="tx1"/>
                </a:solidFill>
              </a:rPr>
              <a:t> J </a:t>
            </a:r>
            <a:r>
              <a:rPr lang="tr-TR" sz="1100" dirty="0" err="1">
                <a:solidFill>
                  <a:schemeClr val="tx1"/>
                </a:solidFill>
              </a:rPr>
              <a:t>Med</a:t>
            </a:r>
            <a:r>
              <a:rPr lang="tr-TR" sz="1100" dirty="0">
                <a:solidFill>
                  <a:schemeClr val="tx1"/>
                </a:solidFill>
              </a:rPr>
              <a:t> 2012</a:t>
            </a:r>
          </a:p>
          <a:p>
            <a:pPr algn="just"/>
            <a:r>
              <a:rPr lang="tr-TR" sz="1100" dirty="0" err="1">
                <a:solidFill>
                  <a:schemeClr val="tx1"/>
                </a:solidFill>
              </a:rPr>
              <a:t>Holstein</a:t>
            </a:r>
            <a:r>
              <a:rPr lang="tr-TR" sz="1100" dirty="0">
                <a:solidFill>
                  <a:schemeClr val="tx1"/>
                </a:solidFill>
              </a:rPr>
              <a:t> SA, et al</a:t>
            </a:r>
            <a:r>
              <a:rPr lang="en-US" sz="1100" dirty="0">
                <a:solidFill>
                  <a:schemeClr val="tx1"/>
                </a:solidFill>
              </a:rPr>
              <a:t>. Lancet </a:t>
            </a:r>
            <a:r>
              <a:rPr lang="en-US" sz="1100" dirty="0" err="1">
                <a:solidFill>
                  <a:schemeClr val="tx1"/>
                </a:solidFill>
              </a:rPr>
              <a:t>Haematol</a:t>
            </a:r>
            <a:r>
              <a:rPr lang="en-US" sz="1100" dirty="0">
                <a:solidFill>
                  <a:schemeClr val="tx1"/>
                </a:solidFill>
              </a:rPr>
              <a:t> 2017</a:t>
            </a:r>
            <a:endParaRPr lang="tr-TR" sz="1100" dirty="0">
              <a:solidFill>
                <a:schemeClr val="tx1"/>
              </a:solidFill>
            </a:endParaRPr>
          </a:p>
          <a:p>
            <a:pPr algn="just"/>
            <a:endParaRPr lang="tr-T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63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83" y="449685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4000" dirty="0" err="1"/>
              <a:t>Lenalidomide</a:t>
            </a:r>
            <a:r>
              <a:rPr lang="tr-TR" sz="40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944789" y="1296590"/>
            <a:ext cx="10302421" cy="4534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>
                <a:solidFill>
                  <a:srgbClr val="FF0000"/>
                </a:solidFill>
              </a:rPr>
              <a:t>IFM 2005-02 trial (n = 614</a:t>
            </a:r>
            <a:r>
              <a:rPr lang="tr-TR" sz="3300" b="1" dirty="0">
                <a:solidFill>
                  <a:srgbClr val="FF0000"/>
                </a:solidFill>
              </a:rPr>
              <a:t>,</a:t>
            </a:r>
            <a:r>
              <a:rPr lang="en-US" sz="3300" b="1" dirty="0">
                <a:solidFill>
                  <a:srgbClr val="FF0000"/>
                </a:solidFill>
              </a:rPr>
              <a:t> randomized, </a:t>
            </a:r>
            <a:r>
              <a:rPr lang="tr-TR" sz="3300" b="1" dirty="0">
                <a:solidFill>
                  <a:srgbClr val="FF0000"/>
                </a:solidFill>
              </a:rPr>
              <a:t>çift kör, faz</a:t>
            </a:r>
            <a:r>
              <a:rPr lang="en-US" sz="3300" b="1" dirty="0">
                <a:solidFill>
                  <a:srgbClr val="FF0000"/>
                </a:solidFill>
              </a:rPr>
              <a:t> III </a:t>
            </a:r>
            <a:r>
              <a:rPr lang="tr-TR" sz="3300" b="1" dirty="0">
                <a:solidFill>
                  <a:srgbClr val="FF0000"/>
                </a:solidFill>
              </a:rPr>
              <a:t>)</a:t>
            </a:r>
          </a:p>
          <a:p>
            <a:pPr algn="just"/>
            <a:endParaRPr lang="tr-TR" sz="3300" b="1" dirty="0">
              <a:solidFill>
                <a:schemeClr val="tx1"/>
              </a:solidFill>
            </a:endParaRPr>
          </a:p>
          <a:p>
            <a:pPr algn="just"/>
            <a:r>
              <a:rPr lang="tr-TR" sz="3300" b="1" dirty="0">
                <a:solidFill>
                  <a:schemeClr val="tx1"/>
                </a:solidFill>
              </a:rPr>
              <a:t>Otolog nakil sonrası  </a:t>
            </a:r>
            <a:r>
              <a:rPr lang="tr-TR" sz="3300" b="1" dirty="0" err="1">
                <a:solidFill>
                  <a:schemeClr val="tx1"/>
                </a:solidFill>
              </a:rPr>
              <a:t>Len</a:t>
            </a:r>
            <a:r>
              <a:rPr lang="tr-TR" sz="3300" b="1" dirty="0">
                <a:solidFill>
                  <a:schemeClr val="tx1"/>
                </a:solidFill>
              </a:rPr>
              <a:t> idame (n:307) </a:t>
            </a:r>
            <a:r>
              <a:rPr lang="tr-TR" sz="3300" b="1" dirty="0" err="1">
                <a:solidFill>
                  <a:schemeClr val="tx1"/>
                </a:solidFill>
              </a:rPr>
              <a:t>vs</a:t>
            </a:r>
            <a:r>
              <a:rPr lang="tr-TR" sz="3300" b="1" dirty="0">
                <a:solidFill>
                  <a:schemeClr val="tx1"/>
                </a:solidFill>
              </a:rPr>
              <a:t>  Plasebo (n:307) idame </a:t>
            </a:r>
          </a:p>
          <a:p>
            <a:pPr algn="just"/>
            <a:r>
              <a:rPr lang="tr-TR" sz="3300" b="1" dirty="0" err="1">
                <a:solidFill>
                  <a:schemeClr val="tx1"/>
                </a:solidFill>
              </a:rPr>
              <a:t>Len</a:t>
            </a:r>
            <a:r>
              <a:rPr lang="tr-TR" sz="3300" b="1" dirty="0">
                <a:solidFill>
                  <a:schemeClr val="tx1"/>
                </a:solidFill>
              </a:rPr>
              <a:t> idame hastalık progresyonu, kabul edilemeyen toksisite veya hasta isteğiyle kesilene kadar devam</a:t>
            </a:r>
          </a:p>
          <a:p>
            <a:pPr algn="just"/>
            <a:r>
              <a:rPr lang="tr-TR" sz="3300" dirty="0">
                <a:solidFill>
                  <a:schemeClr val="tx1"/>
                </a:solidFill>
              </a:rPr>
              <a:t>Medyan 30 aylık takipte  </a:t>
            </a:r>
            <a:r>
              <a:rPr lang="tr-TR" sz="33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tr-TR" sz="3300" b="1" dirty="0" err="1">
                <a:solidFill>
                  <a:schemeClr val="tx1"/>
                </a:solidFill>
              </a:rPr>
              <a:t>Len</a:t>
            </a:r>
            <a:r>
              <a:rPr lang="tr-TR" sz="3300" b="1" dirty="0">
                <a:solidFill>
                  <a:schemeClr val="tx1"/>
                </a:solidFill>
              </a:rPr>
              <a:t> kolunda 104 </a:t>
            </a:r>
            <a:r>
              <a:rPr lang="tr-TR" sz="3300" b="1" dirty="0" err="1">
                <a:solidFill>
                  <a:schemeClr val="tx1"/>
                </a:solidFill>
              </a:rPr>
              <a:t>vs</a:t>
            </a:r>
            <a:r>
              <a:rPr lang="tr-TR" sz="3300" b="1" dirty="0">
                <a:solidFill>
                  <a:schemeClr val="tx1"/>
                </a:solidFill>
              </a:rPr>
              <a:t> plasebo 160 </a:t>
            </a:r>
            <a:r>
              <a:rPr lang="tr-TR" sz="3300" b="1" dirty="0" err="1">
                <a:solidFill>
                  <a:schemeClr val="tx1"/>
                </a:solidFill>
              </a:rPr>
              <a:t>progresyon</a:t>
            </a:r>
            <a:endParaRPr lang="tr-TR" sz="3300" b="1" dirty="0">
              <a:solidFill>
                <a:schemeClr val="tx1"/>
              </a:solidFill>
            </a:endParaRPr>
          </a:p>
          <a:p>
            <a:pPr algn="just"/>
            <a:r>
              <a:rPr lang="tr-TR" sz="3300" b="1" dirty="0">
                <a:solidFill>
                  <a:schemeClr val="tx1"/>
                </a:solidFill>
              </a:rPr>
              <a:t>PFS </a:t>
            </a:r>
            <a:r>
              <a:rPr lang="tr-TR" sz="3300" b="1" dirty="0" err="1">
                <a:solidFill>
                  <a:schemeClr val="tx1"/>
                </a:solidFill>
              </a:rPr>
              <a:t>Len</a:t>
            </a:r>
            <a:r>
              <a:rPr lang="tr-TR" sz="3300" b="1" dirty="0">
                <a:solidFill>
                  <a:schemeClr val="tx1"/>
                </a:solidFill>
              </a:rPr>
              <a:t> kolunda 41 ay </a:t>
            </a:r>
            <a:r>
              <a:rPr lang="tr-TR" sz="3300" b="1" dirty="0" err="1">
                <a:solidFill>
                  <a:schemeClr val="tx1"/>
                </a:solidFill>
              </a:rPr>
              <a:t>vs</a:t>
            </a:r>
            <a:r>
              <a:rPr lang="tr-TR" sz="3300" b="1" dirty="0">
                <a:solidFill>
                  <a:schemeClr val="tx1"/>
                </a:solidFill>
              </a:rPr>
              <a:t> Plasebo kolunda 23 ay </a:t>
            </a:r>
            <a:r>
              <a:rPr lang="tr-TR" sz="3300" dirty="0">
                <a:solidFill>
                  <a:schemeClr val="tx1"/>
                </a:solidFill>
              </a:rPr>
              <a:t>(</a:t>
            </a:r>
            <a:r>
              <a:rPr lang="en-US" sz="3300" dirty="0">
                <a:solidFill>
                  <a:schemeClr val="tx1"/>
                </a:solidFill>
              </a:rPr>
              <a:t>P &lt;</a:t>
            </a:r>
            <a:r>
              <a:rPr lang="tr-TR" sz="3300" dirty="0">
                <a:solidFill>
                  <a:schemeClr val="tx1"/>
                </a:solidFill>
              </a:rPr>
              <a:t>0</a:t>
            </a:r>
            <a:r>
              <a:rPr lang="en-US" sz="3300" dirty="0">
                <a:solidFill>
                  <a:schemeClr val="tx1"/>
                </a:solidFill>
              </a:rPr>
              <a:t> .001</a:t>
            </a:r>
            <a:r>
              <a:rPr lang="tr-TR" sz="3300" dirty="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tr-TR" sz="3300" dirty="0">
                <a:solidFill>
                  <a:schemeClr val="tx1"/>
                </a:solidFill>
              </a:rPr>
              <a:t>3 yıllık takipte </a:t>
            </a:r>
            <a:r>
              <a:rPr lang="tr-TR" sz="3300" b="1" dirty="0">
                <a:solidFill>
                  <a:schemeClr val="tx1"/>
                </a:solidFill>
              </a:rPr>
              <a:t>PFS </a:t>
            </a:r>
            <a:r>
              <a:rPr lang="tr-TR" sz="3300" b="1" dirty="0" err="1">
                <a:solidFill>
                  <a:schemeClr val="tx1"/>
                </a:solidFill>
              </a:rPr>
              <a:t>Len</a:t>
            </a:r>
            <a:r>
              <a:rPr lang="tr-TR" sz="3300" b="1" dirty="0">
                <a:solidFill>
                  <a:schemeClr val="tx1"/>
                </a:solidFill>
              </a:rPr>
              <a:t> kolunda %59 Plasebo kolunda %35</a:t>
            </a:r>
          </a:p>
          <a:p>
            <a:pPr algn="just"/>
            <a:r>
              <a:rPr lang="tr-TR" sz="3300" b="1" dirty="0" err="1">
                <a:solidFill>
                  <a:schemeClr val="tx1"/>
                </a:solidFill>
              </a:rPr>
              <a:t>Sekonder</a:t>
            </a:r>
            <a:r>
              <a:rPr lang="tr-TR" sz="3300" b="1" dirty="0">
                <a:solidFill>
                  <a:schemeClr val="tx1"/>
                </a:solidFill>
              </a:rPr>
              <a:t> </a:t>
            </a:r>
            <a:r>
              <a:rPr lang="tr-TR" sz="3300" b="1" dirty="0" err="1">
                <a:solidFill>
                  <a:schemeClr val="tx1"/>
                </a:solidFill>
              </a:rPr>
              <a:t>malignite</a:t>
            </a:r>
            <a:r>
              <a:rPr lang="tr-TR" sz="3300" b="1" dirty="0">
                <a:solidFill>
                  <a:schemeClr val="tx1"/>
                </a:solidFill>
              </a:rPr>
              <a:t> </a:t>
            </a:r>
            <a:r>
              <a:rPr lang="tr-TR" sz="3300" b="1" dirty="0" err="1">
                <a:solidFill>
                  <a:schemeClr val="tx1"/>
                </a:solidFill>
              </a:rPr>
              <a:t>Len</a:t>
            </a:r>
            <a:r>
              <a:rPr lang="tr-TR" sz="3300" b="1" dirty="0">
                <a:solidFill>
                  <a:schemeClr val="tx1"/>
                </a:solidFill>
              </a:rPr>
              <a:t> kolunda artmış </a:t>
            </a:r>
            <a:r>
              <a:rPr lang="tr-TR" sz="3300" dirty="0">
                <a:solidFill>
                  <a:schemeClr val="tx1"/>
                </a:solidFill>
              </a:rPr>
              <a:t>( </a:t>
            </a:r>
            <a:r>
              <a:rPr lang="tr-TR" sz="3300" dirty="0" err="1">
                <a:solidFill>
                  <a:schemeClr val="tx1"/>
                </a:solidFill>
              </a:rPr>
              <a:t>Len</a:t>
            </a:r>
            <a:r>
              <a:rPr lang="tr-TR" sz="3300" dirty="0">
                <a:solidFill>
                  <a:schemeClr val="tx1"/>
                </a:solidFill>
              </a:rPr>
              <a:t> kolunda 32 hastada, Plasebo kolunda 12 hastada)</a:t>
            </a:r>
          </a:p>
          <a:p>
            <a:pPr algn="just"/>
            <a:endParaRPr lang="tr-TR" sz="3300" dirty="0">
              <a:solidFill>
                <a:schemeClr val="tx1"/>
              </a:solidFill>
            </a:endParaRPr>
          </a:p>
          <a:p>
            <a:pPr algn="just"/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52FAA71-9E21-DBDC-A2A7-4B3AEAD964BB}"/>
              </a:ext>
            </a:extLst>
          </p:cNvPr>
          <p:cNvSpPr txBox="1"/>
          <p:nvPr/>
        </p:nvSpPr>
        <p:spPr>
          <a:xfrm>
            <a:off x="9004223" y="6208260"/>
            <a:ext cx="27127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000" dirty="0" err="1"/>
              <a:t>Attal</a:t>
            </a:r>
            <a:r>
              <a:rPr lang="tr-TR" sz="1000" dirty="0"/>
              <a:t> M, et al. N </a:t>
            </a:r>
            <a:r>
              <a:rPr lang="tr-TR" sz="1000" dirty="0" err="1"/>
              <a:t>Engl</a:t>
            </a:r>
            <a:r>
              <a:rPr lang="tr-TR" sz="1000" dirty="0"/>
              <a:t> J </a:t>
            </a:r>
            <a:r>
              <a:rPr lang="tr-TR" sz="1000" dirty="0" err="1"/>
              <a:t>Med</a:t>
            </a:r>
            <a:r>
              <a:rPr lang="tr-TR" sz="1000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044438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4000" dirty="0" err="1"/>
              <a:t>Lenalidomide</a:t>
            </a:r>
            <a:r>
              <a:rPr lang="tr-TR" sz="40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455210" y="1915661"/>
            <a:ext cx="9479902" cy="343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  <a:latin typeface="+mj-lt"/>
              </a:rPr>
              <a:t>Palumbo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ve arkadaşlarının çalışmasında (GIMEMA)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latin typeface="+mj-lt"/>
              </a:rPr>
              <a:t>Yeni tanı MM, 273 hasta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latin typeface="+mj-lt"/>
              </a:rPr>
              <a:t>MPR sonrası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idame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vs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Plasebo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idame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  <a:latin typeface="+mj-lt"/>
              </a:rPr>
              <a:t>Median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51 aylık takipte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PFS 41 ay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vs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21 ay (</a:t>
            </a:r>
            <a:r>
              <a:rPr lang="en-US" u="none" strike="noStrike" baseline="0" dirty="0">
                <a:solidFill>
                  <a:schemeClr val="tx1"/>
                </a:solidFill>
                <a:latin typeface="MinionPro-It"/>
              </a:rPr>
              <a:t>p</a:t>
            </a:r>
            <a:r>
              <a:rPr lang="en-US" u="none" strike="noStrike" baseline="0" dirty="0">
                <a:solidFill>
                  <a:schemeClr val="tx1"/>
                </a:solidFill>
                <a:latin typeface="MinionPro-Regular"/>
              </a:rPr>
              <a:t>&lt;0.001</a:t>
            </a:r>
            <a:r>
              <a:rPr lang="tr-TR" u="none" strike="noStrike" baseline="0" dirty="0">
                <a:solidFill>
                  <a:schemeClr val="tx1"/>
                </a:solidFill>
                <a:latin typeface="MinionPro-Regular"/>
              </a:rPr>
              <a:t>)</a:t>
            </a:r>
            <a:endParaRPr lang="tr-TR" dirty="0">
              <a:solidFill>
                <a:schemeClr val="tx1"/>
              </a:solidFill>
              <a:latin typeface="+mj-lt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OS %88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vs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% 79 ay (</a:t>
            </a:r>
            <a:r>
              <a:rPr lang="tr-TR" u="none" strike="noStrike" baseline="0" dirty="0">
                <a:solidFill>
                  <a:schemeClr val="tx1"/>
                </a:solidFill>
                <a:latin typeface="MinionPro-It"/>
              </a:rPr>
              <a:t>p</a:t>
            </a:r>
            <a:r>
              <a:rPr lang="tr-TR" u="none" strike="noStrike" baseline="0" dirty="0">
                <a:solidFill>
                  <a:schemeClr val="tx1"/>
                </a:solidFill>
                <a:latin typeface="MinionPro-Regular"/>
              </a:rPr>
              <a:t>=0.14) </a:t>
            </a:r>
            <a:endParaRPr lang="tr-TR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idamesinde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grade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3-4 nötropeni ve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infeksiyon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riskinde artış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9385500" y="6215155"/>
            <a:ext cx="24210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 err="1"/>
              <a:t>Palumbo</a:t>
            </a:r>
            <a:r>
              <a:rPr lang="tr-TR" sz="1000" dirty="0"/>
              <a:t> A, et al. N </a:t>
            </a:r>
            <a:r>
              <a:rPr lang="tr-TR" sz="1000" dirty="0" err="1"/>
              <a:t>Engl</a:t>
            </a:r>
            <a:r>
              <a:rPr lang="tr-TR" sz="1000" dirty="0"/>
              <a:t> J </a:t>
            </a:r>
            <a:r>
              <a:rPr lang="tr-TR" sz="1000" dirty="0" err="1"/>
              <a:t>Med</a:t>
            </a:r>
            <a:r>
              <a:rPr lang="tr-TR" sz="10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897432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4000" dirty="0" err="1"/>
              <a:t>Lenalidomide</a:t>
            </a:r>
            <a:r>
              <a:rPr lang="tr-TR" sz="40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424343" y="2584372"/>
            <a:ext cx="8177407" cy="19590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dirty="0">
                <a:solidFill>
                  <a:schemeClr val="tx1"/>
                </a:solidFill>
                <a:latin typeface="+mj-lt"/>
              </a:rPr>
              <a:t>Bir meta analizde (n: 1209 ), Yeni tanı MM , otolog nakil sonrası</a:t>
            </a:r>
          </a:p>
          <a:p>
            <a:r>
              <a:rPr lang="tr-TR" sz="1600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idame ile Plasebo idame karşılaştırılmış</a:t>
            </a:r>
          </a:p>
          <a:p>
            <a:r>
              <a:rPr lang="tr-TR" sz="1600" b="1" dirty="0">
                <a:solidFill>
                  <a:schemeClr val="tx1"/>
                </a:solidFill>
                <a:latin typeface="+mj-lt"/>
              </a:rPr>
              <a:t>PFS </a:t>
            </a:r>
            <a:r>
              <a:rPr lang="tr-TR" sz="1600" b="1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b="1" dirty="0">
                <a:solidFill>
                  <a:schemeClr val="tx1"/>
                </a:solidFill>
                <a:latin typeface="+mj-lt"/>
              </a:rPr>
              <a:t> kolunda belirgin daha üstün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(52.8 vs 23.5 </a:t>
            </a:r>
            <a:r>
              <a:rPr lang="tr-TR" sz="1600" b="1" dirty="0">
                <a:solidFill>
                  <a:schemeClr val="tx1"/>
                </a:solidFill>
                <a:latin typeface="+mj-lt"/>
              </a:rPr>
              <a:t>ay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)</a:t>
            </a:r>
            <a:endParaRPr lang="tr-TR" sz="1600" dirty="0">
              <a:solidFill>
                <a:schemeClr val="tx1"/>
              </a:solidFill>
              <a:latin typeface="+mj-lt"/>
            </a:endParaRPr>
          </a:p>
          <a:p>
            <a:r>
              <a:rPr lang="tr-TR" sz="1600" b="1" dirty="0">
                <a:solidFill>
                  <a:schemeClr val="tx1"/>
                </a:solidFill>
                <a:latin typeface="+mj-lt"/>
              </a:rPr>
              <a:t>OS (7.yıl) </a:t>
            </a:r>
            <a:r>
              <a:rPr lang="tr-TR" sz="1600" b="1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b="1" dirty="0">
                <a:solidFill>
                  <a:schemeClr val="tx1"/>
                </a:solidFill>
                <a:latin typeface="+mj-lt"/>
              </a:rPr>
              <a:t> Kolunda %62 ve plaseboda %50</a:t>
            </a:r>
          </a:p>
          <a:p>
            <a:r>
              <a:rPr lang="tr-TR" sz="1600" dirty="0">
                <a:solidFill>
                  <a:srgbClr val="FF0000"/>
                </a:solidFill>
                <a:latin typeface="+mj-lt"/>
              </a:rPr>
              <a:t>Ancak yüksek risk sitogenetikte ise </a:t>
            </a:r>
            <a:r>
              <a:rPr lang="tr-TR" sz="1600" dirty="0" err="1">
                <a:solidFill>
                  <a:srgbClr val="FF0000"/>
                </a:solidFill>
                <a:latin typeface="+mj-lt"/>
              </a:rPr>
              <a:t>Len</a:t>
            </a:r>
            <a:r>
              <a:rPr lang="tr-TR" sz="1600" dirty="0">
                <a:solidFill>
                  <a:srgbClr val="FF0000"/>
                </a:solidFill>
                <a:latin typeface="+mj-lt"/>
              </a:rPr>
              <a:t> idame ile PFS avantajı var iken OS avantajı yok</a:t>
            </a:r>
          </a:p>
          <a:p>
            <a:r>
              <a:rPr lang="tr-TR" sz="1600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kolunda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sekonder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malignite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sıklığı daha fazla </a:t>
            </a:r>
          </a:p>
          <a:p>
            <a:endParaRPr lang="tr-TR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9601750" y="6089649"/>
            <a:ext cx="21509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/>
              <a:t>McCarthy PL, et al. J </a:t>
            </a:r>
            <a:r>
              <a:rPr lang="tr-TR" sz="1000" dirty="0" err="1"/>
              <a:t>Clin</a:t>
            </a:r>
            <a:r>
              <a:rPr lang="tr-TR" sz="1000" dirty="0"/>
              <a:t> </a:t>
            </a:r>
            <a:r>
              <a:rPr lang="tr-TR" sz="1000" dirty="0" err="1"/>
              <a:t>Oncol</a:t>
            </a:r>
            <a:r>
              <a:rPr lang="tr-TR" sz="10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4021558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552" y="884892"/>
            <a:ext cx="5781177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Lenalidomide</a:t>
            </a:r>
            <a:r>
              <a:rPr lang="tr-TR" sz="32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295835" y="2108718"/>
            <a:ext cx="11528612" cy="2621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dirty="0">
                <a:solidFill>
                  <a:srgbClr val="FF0000"/>
                </a:solidFill>
                <a:latin typeface="+mj-lt"/>
              </a:rPr>
              <a:t>MM-015 (yeni tanı MM, n:459, ≥65 yaş) faz 3 , randomize</a:t>
            </a:r>
          </a:p>
          <a:p>
            <a:endParaRPr lang="tr-TR" dirty="0">
              <a:solidFill>
                <a:schemeClr val="tx1"/>
              </a:solidFill>
              <a:latin typeface="+mj-lt"/>
            </a:endParaRPr>
          </a:p>
          <a:p>
            <a:r>
              <a:rPr lang="tr-TR" dirty="0" err="1">
                <a:solidFill>
                  <a:schemeClr val="tx1"/>
                </a:solidFill>
                <a:latin typeface="+mj-lt"/>
              </a:rPr>
              <a:t>MP+plasebo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idame (n:153), MPL (n:154) ve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MPL+Len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idame(n:152) (progresyona kadar)</a:t>
            </a:r>
          </a:p>
          <a:p>
            <a:r>
              <a:rPr lang="tr-TR" dirty="0" err="1">
                <a:solidFill>
                  <a:srgbClr val="C00000"/>
                </a:solidFill>
                <a:latin typeface="+mj-lt"/>
              </a:rPr>
              <a:t>MP+plasebo</a:t>
            </a:r>
            <a:r>
              <a:rPr lang="tr-TR" dirty="0">
                <a:solidFill>
                  <a:srgbClr val="C00000"/>
                </a:solidFill>
                <a:latin typeface="+mj-lt"/>
              </a:rPr>
              <a:t> idame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, </a:t>
            </a:r>
            <a:r>
              <a:rPr lang="tr-TR" dirty="0">
                <a:solidFill>
                  <a:srgbClr val="00B0F0"/>
                </a:solidFill>
                <a:latin typeface="+mj-lt"/>
              </a:rPr>
              <a:t>MPL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ve </a:t>
            </a:r>
            <a:r>
              <a:rPr lang="tr-TR" dirty="0" err="1">
                <a:solidFill>
                  <a:srgbClr val="FF0000"/>
                </a:solidFill>
                <a:latin typeface="+mj-lt"/>
              </a:rPr>
              <a:t>MPL+Len</a:t>
            </a:r>
            <a:r>
              <a:rPr lang="tr-TR" dirty="0">
                <a:solidFill>
                  <a:srgbClr val="FF0000"/>
                </a:solidFill>
                <a:latin typeface="+mj-lt"/>
              </a:rPr>
              <a:t> idame 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sırasıyla PFS yaştan bağımsız </a:t>
            </a:r>
            <a:r>
              <a:rPr lang="tr-TR" dirty="0">
                <a:solidFill>
                  <a:srgbClr val="C00000"/>
                </a:solidFill>
                <a:latin typeface="+mj-lt"/>
              </a:rPr>
              <a:t>13 ay, </a:t>
            </a:r>
            <a:r>
              <a:rPr lang="tr-TR" dirty="0">
                <a:solidFill>
                  <a:srgbClr val="00B0F0"/>
                </a:solidFill>
                <a:latin typeface="+mj-lt"/>
              </a:rPr>
              <a:t>14 ay, </a:t>
            </a:r>
            <a:r>
              <a:rPr lang="tr-TR" dirty="0">
                <a:solidFill>
                  <a:srgbClr val="FF0000"/>
                </a:solidFill>
                <a:latin typeface="+mj-lt"/>
              </a:rPr>
              <a:t>31 ay</a:t>
            </a:r>
          </a:p>
          <a:p>
            <a:r>
              <a:rPr lang="tr-TR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idame ile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PFS’te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%66’lık iyileşme</a:t>
            </a:r>
          </a:p>
          <a:p>
            <a:endParaRPr lang="tr-TR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9072282" y="6167718"/>
            <a:ext cx="2877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Palumbo A, et al.</a:t>
            </a:r>
            <a:r>
              <a:rPr lang="tr-TR" sz="1400" dirty="0"/>
              <a:t> </a:t>
            </a:r>
            <a:r>
              <a:rPr lang="en-US" sz="1400" dirty="0"/>
              <a:t>N Engl J Med 2012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724551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Lenalidomide</a:t>
            </a:r>
            <a:r>
              <a:rPr lang="tr-TR" sz="32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645459" y="1959429"/>
            <a:ext cx="10432310" cy="304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dirty="0">
                <a:solidFill>
                  <a:srgbClr val="FF0000"/>
                </a:solidFill>
                <a:latin typeface="+mj-lt"/>
              </a:rPr>
              <a:t>FIRST çalışması (Transplanta uygun olmayan, 1623 hasta)</a:t>
            </a:r>
          </a:p>
          <a:p>
            <a:endParaRPr lang="tr-TR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rgbClr val="FF0000"/>
                </a:solidFill>
                <a:latin typeface="+mj-lt"/>
              </a:rPr>
              <a:t>Len+Dex</a:t>
            </a:r>
            <a:r>
              <a:rPr lang="tr-TR" dirty="0">
                <a:solidFill>
                  <a:srgbClr val="FF0000"/>
                </a:solidFill>
                <a:latin typeface="+mj-lt"/>
              </a:rPr>
              <a:t> progresyona kadar 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(n:535), </a:t>
            </a:r>
            <a:r>
              <a:rPr lang="tr-TR" dirty="0" err="1">
                <a:solidFill>
                  <a:srgbClr val="92D050"/>
                </a:solidFill>
                <a:latin typeface="+mj-lt"/>
              </a:rPr>
              <a:t>Len+Dex</a:t>
            </a:r>
            <a:r>
              <a:rPr lang="tr-TR" dirty="0">
                <a:solidFill>
                  <a:srgbClr val="92D050"/>
                </a:solidFill>
                <a:latin typeface="+mj-lt"/>
              </a:rPr>
              <a:t> 18  </a:t>
            </a:r>
            <a:r>
              <a:rPr lang="tr-TR" dirty="0" err="1">
                <a:solidFill>
                  <a:srgbClr val="92D050"/>
                </a:solidFill>
                <a:latin typeface="+mj-lt"/>
              </a:rPr>
              <a:t>siklus</a:t>
            </a:r>
            <a:r>
              <a:rPr lang="tr-TR" dirty="0">
                <a:solidFill>
                  <a:srgbClr val="92D050"/>
                </a:solidFill>
                <a:latin typeface="+mj-lt"/>
              </a:rPr>
              <a:t> 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(n:541) ve </a:t>
            </a:r>
            <a:r>
              <a:rPr lang="tr-TR" dirty="0">
                <a:solidFill>
                  <a:srgbClr val="00B0F0"/>
                </a:solidFill>
                <a:latin typeface="+mj-lt"/>
              </a:rPr>
              <a:t>MPT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(547)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latin typeface="+mj-lt"/>
              </a:rPr>
              <a:t>Medyan PFS sırasıyla </a:t>
            </a:r>
            <a:r>
              <a:rPr lang="tr-TR" dirty="0">
                <a:solidFill>
                  <a:srgbClr val="FF0000"/>
                </a:solidFill>
                <a:latin typeface="+mj-lt"/>
              </a:rPr>
              <a:t>25.5 ay, </a:t>
            </a:r>
            <a:r>
              <a:rPr lang="tr-TR" dirty="0">
                <a:solidFill>
                  <a:srgbClr val="92D050"/>
                </a:solidFill>
                <a:latin typeface="+mj-lt"/>
              </a:rPr>
              <a:t>20.7 ay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ve </a:t>
            </a:r>
            <a:r>
              <a:rPr lang="tr-TR" dirty="0">
                <a:solidFill>
                  <a:srgbClr val="00B0F0"/>
                </a:solidFill>
                <a:latin typeface="+mj-lt"/>
              </a:rPr>
              <a:t>21.2 ay 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P&lt;0.001</a:t>
            </a: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)</a:t>
            </a:r>
            <a:endParaRPr lang="tr-TR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4 yıllık OS yine sırasıyla %59, %56 ve %51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Grade 3-4 yan etkiler açısından da 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progresyona kadar</a:t>
            </a:r>
            <a:r>
              <a:rPr lang="tr-TR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tr-TR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Len+Dex</a:t>
            </a:r>
            <a:r>
              <a:rPr lang="tr-TR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, </a:t>
            </a:r>
            <a:r>
              <a:rPr lang="tr-TR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MPT’ye</a:t>
            </a:r>
            <a:r>
              <a:rPr lang="tr-TR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göre daha avantajlı </a:t>
            </a: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(70% vs. 78%)</a:t>
            </a:r>
            <a:endParaRPr lang="tr-TR" b="0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j-lt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8704729" y="6188262"/>
            <a:ext cx="3083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Benboubker</a:t>
            </a:r>
            <a:r>
              <a:rPr lang="en-US" sz="1400" dirty="0"/>
              <a:t> L, et al. N Engl J Med 2014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911601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Lenalidomide</a:t>
            </a:r>
            <a:r>
              <a:rPr lang="tr-TR" sz="32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672512" y="1930012"/>
            <a:ext cx="9479902" cy="2772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2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GMMG-MM5 </a:t>
            </a:r>
            <a:r>
              <a:rPr lang="tr-TR" sz="2800" dirty="0">
                <a:solidFill>
                  <a:srgbClr val="FF0000"/>
                </a:solidFill>
              </a:rPr>
              <a:t>çalışması </a:t>
            </a:r>
            <a:r>
              <a:rPr lang="en-US" sz="2800" dirty="0">
                <a:solidFill>
                  <a:srgbClr val="FF0000"/>
                </a:solidFill>
              </a:rPr>
              <a:t>(n = 502)</a:t>
            </a:r>
            <a:endParaRPr lang="tr-TR" sz="2800" dirty="0">
              <a:solidFill>
                <a:srgbClr val="FF0000"/>
              </a:solidFill>
            </a:endParaRPr>
          </a:p>
          <a:p>
            <a:endParaRPr lang="tr-TR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Yeni tanı MM, otolog nakil sonrası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Len</a:t>
            </a:r>
            <a:r>
              <a:rPr lang="tr-TR" dirty="0">
                <a:solidFill>
                  <a:schemeClr val="tx1"/>
                </a:solidFill>
              </a:rPr>
              <a:t> idame 2 yıl </a:t>
            </a:r>
            <a:r>
              <a:rPr lang="tr-TR" dirty="0" err="1">
                <a:solidFill>
                  <a:schemeClr val="tx1"/>
                </a:solidFill>
              </a:rPr>
              <a:t>fix</a:t>
            </a:r>
            <a:r>
              <a:rPr lang="tr-TR" dirty="0">
                <a:solidFill>
                  <a:schemeClr val="tx1"/>
                </a:solidFill>
              </a:rPr>
              <a:t> süre ve CR sağlanana kadar </a:t>
            </a:r>
            <a:r>
              <a:rPr lang="tr-TR" dirty="0" err="1">
                <a:solidFill>
                  <a:schemeClr val="tx1"/>
                </a:solidFill>
              </a:rPr>
              <a:t>Len</a:t>
            </a:r>
            <a:r>
              <a:rPr lang="tr-TR" dirty="0">
                <a:solidFill>
                  <a:schemeClr val="tx1"/>
                </a:solidFill>
              </a:rPr>
              <a:t> idamesi karşılaştırılmış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</a:rPr>
              <a:t>60 aylık takipte iki grup arasında PFS farkı yok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</a:rPr>
              <a:t>Ancak </a:t>
            </a:r>
            <a:r>
              <a:rPr lang="tr-TR" dirty="0" err="1">
                <a:solidFill>
                  <a:srgbClr val="FF0000"/>
                </a:solidFill>
              </a:rPr>
              <a:t>Len</a:t>
            </a:r>
            <a:r>
              <a:rPr lang="tr-TR" dirty="0">
                <a:solidFill>
                  <a:srgbClr val="FF0000"/>
                </a:solidFill>
              </a:rPr>
              <a:t> idame 2 yıl </a:t>
            </a:r>
            <a:r>
              <a:rPr lang="tr-TR" dirty="0" err="1">
                <a:solidFill>
                  <a:srgbClr val="FF0000"/>
                </a:solidFill>
              </a:rPr>
              <a:t>fix</a:t>
            </a:r>
            <a:r>
              <a:rPr lang="tr-TR" dirty="0">
                <a:solidFill>
                  <a:srgbClr val="FF0000"/>
                </a:solidFill>
              </a:rPr>
              <a:t> süreli grupta OS avantajı var </a:t>
            </a:r>
            <a:r>
              <a:rPr lang="tr-TR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P= </a:t>
            </a:r>
            <a:r>
              <a:rPr lang="tr-TR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.03</a:t>
            </a:r>
            <a:r>
              <a:rPr lang="tr-TR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Yan etkiler beklendiği gibi </a:t>
            </a:r>
            <a:r>
              <a:rPr lang="tr-TR" dirty="0" err="1">
                <a:solidFill>
                  <a:schemeClr val="tx1"/>
                </a:solidFill>
              </a:rPr>
              <a:t>Len</a:t>
            </a:r>
            <a:r>
              <a:rPr lang="tr-TR" dirty="0">
                <a:solidFill>
                  <a:schemeClr val="tx1"/>
                </a:solidFill>
              </a:rPr>
              <a:t> idame 2 yıl </a:t>
            </a:r>
            <a:r>
              <a:rPr lang="tr-TR" dirty="0" err="1">
                <a:solidFill>
                  <a:schemeClr val="tx1"/>
                </a:solidFill>
              </a:rPr>
              <a:t>fix</a:t>
            </a:r>
            <a:r>
              <a:rPr lang="tr-TR" dirty="0">
                <a:solidFill>
                  <a:schemeClr val="tx1"/>
                </a:solidFill>
              </a:rPr>
              <a:t> süreli grupta daha fazla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%77 vs. %58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tr-TR" dirty="0">
                <a:solidFill>
                  <a:schemeClr val="tx1"/>
                </a:solidFill>
              </a:rPr>
              <a:t>enfeksiyon, kardiyak hastalık, </a:t>
            </a:r>
            <a:r>
              <a:rPr lang="tr-TR" dirty="0" err="1">
                <a:solidFill>
                  <a:schemeClr val="tx1"/>
                </a:solidFill>
              </a:rPr>
              <a:t>trombo-embolik</a:t>
            </a:r>
            <a:r>
              <a:rPr lang="tr-TR" dirty="0">
                <a:solidFill>
                  <a:schemeClr val="tx1"/>
                </a:solidFill>
              </a:rPr>
              <a:t> olaylar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8722660" y="6167718"/>
            <a:ext cx="29685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 err="1"/>
              <a:t>Goldschmidt</a:t>
            </a:r>
            <a:r>
              <a:rPr lang="tr-TR" sz="1400" dirty="0"/>
              <a:t> H, et al. </a:t>
            </a:r>
            <a:r>
              <a:rPr lang="tr-TR" sz="1400" dirty="0" err="1"/>
              <a:t>Leukemia</a:t>
            </a:r>
            <a:r>
              <a:rPr lang="tr-TR" sz="14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66977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ADBDC-774C-FE8B-13EB-E06D71661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7491EB-A102-D8A6-65D7-F74AA718E447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1992588" y="2542798"/>
            <a:ext cx="0" cy="33855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8203E7-FB44-7619-342A-2C3E277C127D}"/>
              </a:ext>
            </a:extLst>
          </p:cNvPr>
          <p:cNvCxnSpPr>
            <a:cxnSpLocks/>
          </p:cNvCxnSpPr>
          <p:nvPr/>
        </p:nvCxnSpPr>
        <p:spPr bwMode="auto">
          <a:xfrm flipH="1">
            <a:off x="2089240" y="3831086"/>
            <a:ext cx="0" cy="88615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7222" name="_s1038">
            <a:extLst>
              <a:ext uri="{FF2B5EF4-FFF2-40B4-BE49-F238E27FC236}">
                <a16:creationId xmlns:a16="http://schemas.microsoft.com/office/drawing/2014/main" id="{F6C81C31-9E55-E63F-8053-4862DB2CE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5523" y="1436410"/>
            <a:ext cx="4572000" cy="54864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defTabSz="682625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FFFFFF"/>
                </a:solidFill>
                <a:latin typeface="Calibri"/>
                <a:cs typeface="Times New Roman" panose="02020603050405020304" pitchFamily="18" charset="0"/>
              </a:rPr>
              <a:t>OKİT </a:t>
            </a:r>
            <a:r>
              <a:rPr lang="en-US" altLang="en-US" dirty="0" err="1">
                <a:solidFill>
                  <a:srgbClr val="FFFFFF"/>
                </a:solidFill>
                <a:latin typeface="Calibri"/>
                <a:cs typeface="Times New Roman" panose="02020603050405020304" pitchFamily="18" charset="0"/>
              </a:rPr>
              <a:t>Adayı</a:t>
            </a:r>
            <a:r>
              <a:rPr lang="en-US" altLang="en-US" dirty="0">
                <a:solidFill>
                  <a:srgbClr val="FFFFFF"/>
                </a:solidFill>
                <a:latin typeface="Calibri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7223" name="_s1039">
            <a:extLst>
              <a:ext uri="{FF2B5EF4-FFF2-40B4-BE49-F238E27FC236}">
                <a16:creationId xmlns:a16="http://schemas.microsoft.com/office/drawing/2014/main" id="{E0A9CCE8-3A92-6A51-0A93-8C0C03A6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986" y="1436410"/>
            <a:ext cx="4572000" cy="54864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defTabSz="682625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OKİT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Adayı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Olmayan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224" name="_s1040">
            <a:extLst>
              <a:ext uri="{FF2B5EF4-FFF2-40B4-BE49-F238E27FC236}">
                <a16:creationId xmlns:a16="http://schemas.microsoft.com/office/drawing/2014/main" id="{84409A22-7882-0DA8-F9EA-849F755B2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386" y="2991747"/>
            <a:ext cx="2743200" cy="5486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defTabSz="682625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Dara-Rd</a:t>
            </a:r>
          </a:p>
        </p:txBody>
      </p:sp>
      <p:sp>
        <p:nvSpPr>
          <p:cNvPr id="156690" name="_s1040">
            <a:extLst>
              <a:ext uri="{FF2B5EF4-FFF2-40B4-BE49-F238E27FC236}">
                <a16:creationId xmlns:a16="http://schemas.microsoft.com/office/drawing/2014/main" id="{EDCD3800-8E4C-2F4F-A42B-2EE02C033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4968629"/>
            <a:ext cx="2743200" cy="757231"/>
          </a:xfrm>
          <a:prstGeom prst="roundRect">
            <a:avLst>
              <a:gd name="adj" fmla="val 16667"/>
            </a:avLst>
          </a:prstGeom>
          <a:solidFill>
            <a:srgbClr val="FDB3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>
              <a:lnSpc>
                <a:spcPct val="90000"/>
              </a:lnSpc>
              <a:buClr>
                <a:schemeClr val="tx2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itchFamily="34" charset="-128"/>
                <a:cs typeface="Times New Roman" pitchFamily="18" charset="0"/>
              </a:rPr>
              <a:t>Lenalidomide ± </a:t>
            </a:r>
          </a:p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itchFamily="34" charset="-128"/>
                <a:cs typeface="Times New Roman" pitchFamily="18" charset="0"/>
              </a:rPr>
              <a:t>CD38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itchFamily="34" charset="-128"/>
                <a:cs typeface="Times New Roman" pitchFamily="18" charset="0"/>
              </a:rPr>
              <a:t>mAb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34B99-9094-7E79-C054-75A48B26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72" y="-47173"/>
            <a:ext cx="11062855" cy="98498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                               Yeni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tanı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MM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Tedavisi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47C97-90B3-3E14-01EF-7C147A41BDF4}"/>
              </a:ext>
            </a:extLst>
          </p:cNvPr>
          <p:cNvSpPr txBox="1"/>
          <p:nvPr/>
        </p:nvSpPr>
        <p:spPr bwMode="auto">
          <a:xfrm>
            <a:off x="5395965" y="6151555"/>
            <a:ext cx="6954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NCCN. Clinical practice guidelines in oncology. Multiple myeloma. v.1.2025.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Richardson. NEJM. 2022;387:132.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Voorhees Blood 2020;136:936. O’Donnell. Lancet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Haematol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2024;11:e415.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Facon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NEJM. 2024</a:t>
            </a:r>
            <a:r>
              <a: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rPr>
              <a:t>;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391:1597. 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O’Donnell. Br 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Haematol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2018;182:222. Landgren. JCO. 2022;40:2863.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_s1039">
            <a:extLst>
              <a:ext uri="{FF2B5EF4-FFF2-40B4-BE49-F238E27FC236}">
                <a16:creationId xmlns:a16="http://schemas.microsoft.com/office/drawing/2014/main" id="{045FF7DD-8DFA-CCB6-0184-C229DD3F2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61" y="3050150"/>
            <a:ext cx="3171906" cy="93214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defTabSz="682625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CD38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mAb-bazlı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*Quadruplet </a:t>
            </a:r>
          </a:p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or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RVd 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or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KRd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E4A5BB-4AC8-B846-C60A-825E34F2D09C}"/>
              </a:ext>
            </a:extLst>
          </p:cNvPr>
          <p:cNvSpPr txBox="1"/>
          <p:nvPr/>
        </p:nvSpPr>
        <p:spPr bwMode="auto">
          <a:xfrm>
            <a:off x="2504462" y="2609523"/>
            <a:ext cx="24199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İndüksiyon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sz="1600" b="1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onsolidasyon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392B2D-C5D7-D96F-2301-E66C6E59F789}"/>
              </a:ext>
            </a:extLst>
          </p:cNvPr>
          <p:cNvSpPr txBox="1"/>
          <p:nvPr/>
        </p:nvSpPr>
        <p:spPr>
          <a:xfrm>
            <a:off x="1455400" y="4130182"/>
            <a:ext cx="102029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±</a:t>
            </a:r>
            <a:r>
              <a:rPr lang="en-US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OKİT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†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1EBB2-091C-8A83-80A6-977F23C1C3C1}"/>
              </a:ext>
            </a:extLst>
          </p:cNvPr>
          <p:cNvSpPr txBox="1"/>
          <p:nvPr/>
        </p:nvSpPr>
        <p:spPr bwMode="auto">
          <a:xfrm>
            <a:off x="7495385" y="4863804"/>
            <a:ext cx="3657595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Progresyona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kadar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sürekli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tedavi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A051C4-BF95-0DEB-A14A-CA9C241CEBB1}"/>
              </a:ext>
            </a:extLst>
          </p:cNvPr>
          <p:cNvCxnSpPr>
            <a:cxnSpLocks/>
            <a:stCxn id="137223" idx="2"/>
            <a:endCxn id="137224" idx="0"/>
          </p:cNvCxnSpPr>
          <p:nvPr/>
        </p:nvCxnSpPr>
        <p:spPr bwMode="auto">
          <a:xfrm>
            <a:off x="8866986" y="1985050"/>
            <a:ext cx="0" cy="100669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_s1040">
            <a:extLst>
              <a:ext uri="{FF2B5EF4-FFF2-40B4-BE49-F238E27FC236}">
                <a16:creationId xmlns:a16="http://schemas.microsoft.com/office/drawing/2014/main" id="{8135436F-3F12-86EB-B30C-3F9D2EDD2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107" y="4982603"/>
            <a:ext cx="2743200" cy="757231"/>
          </a:xfrm>
          <a:prstGeom prst="roundRect">
            <a:avLst>
              <a:gd name="adj" fmla="val 16667"/>
            </a:avLst>
          </a:prstGeom>
          <a:solidFill>
            <a:srgbClr val="FDB3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>
              <a:lnSpc>
                <a:spcPct val="90000"/>
              </a:lnSpc>
              <a:buClr>
                <a:schemeClr val="tx2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Times New Roman" pitchFamily="18" charset="0"/>
              </a:rPr>
              <a:t>Lenalidomide + PI ±</a:t>
            </a:r>
          </a:p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Times New Roman" pitchFamily="18" charset="0"/>
              </a:rPr>
              <a:t>CD38 </a:t>
            </a:r>
            <a:r>
              <a:rPr kumimoji="0" lang="en-US" alt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Times New Roman" pitchFamily="18" charset="0"/>
              </a:rPr>
              <a:t>mAb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6" name="_s1039">
            <a:extLst>
              <a:ext uri="{FF2B5EF4-FFF2-40B4-BE49-F238E27FC236}">
                <a16:creationId xmlns:a16="http://schemas.microsoft.com/office/drawing/2014/main" id="{E5CD4D95-83B9-BDD4-6DA2-69BCB5D26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6736" y="3049981"/>
            <a:ext cx="3293509" cy="93546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defTabSz="682625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CD38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mAb-bazlı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*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Quadruplet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03F86-2E6D-4DD4-7F9A-37AD0076F15A}"/>
              </a:ext>
            </a:extLst>
          </p:cNvPr>
          <p:cNvSpPr txBox="1"/>
          <p:nvPr/>
        </p:nvSpPr>
        <p:spPr>
          <a:xfrm>
            <a:off x="1259112" y="2173466"/>
            <a:ext cx="1628596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Standard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CFC67-4B33-0292-58A8-81B7AFA4B46C}"/>
              </a:ext>
            </a:extLst>
          </p:cNvPr>
          <p:cNvSpPr txBox="1"/>
          <p:nvPr/>
        </p:nvSpPr>
        <p:spPr>
          <a:xfrm>
            <a:off x="4440231" y="2167823"/>
            <a:ext cx="1466952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Yüksek</a:t>
            </a:r>
            <a:r>
              <a:rPr lang="en-US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C174D5-093F-308B-FCC1-1366064533D9}"/>
              </a:ext>
            </a:extLst>
          </p:cNvPr>
          <p:cNvSpPr txBox="1"/>
          <p:nvPr/>
        </p:nvSpPr>
        <p:spPr>
          <a:xfrm>
            <a:off x="4714441" y="4130182"/>
            <a:ext cx="98123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± </a:t>
            </a:r>
            <a:r>
              <a:rPr lang="en-US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OKİT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04624-98E4-7077-BE3D-E5401C6A6D8A}"/>
              </a:ext>
            </a:extLst>
          </p:cNvPr>
          <p:cNvSpPr txBox="1"/>
          <p:nvPr/>
        </p:nvSpPr>
        <p:spPr bwMode="auto">
          <a:xfrm>
            <a:off x="3109532" y="4387631"/>
            <a:ext cx="8818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İdame</a:t>
            </a:r>
            <a:r>
              <a:rPr lang="en-US" sz="1600" b="1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B8BCFFEA-43D0-364A-E3A5-F959CD0AAD7B}"/>
              </a:ext>
            </a:extLst>
          </p:cNvPr>
          <p:cNvCxnSpPr>
            <a:cxnSpLocks/>
            <a:stCxn id="137222" idx="2"/>
            <a:endCxn id="8" idx="0"/>
          </p:cNvCxnSpPr>
          <p:nvPr/>
        </p:nvCxnSpPr>
        <p:spPr bwMode="auto">
          <a:xfrm rot="5400000">
            <a:off x="2758259" y="1300202"/>
            <a:ext cx="188416" cy="1558113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3C41128-7AD3-8814-E091-EC0B5CE8C139}"/>
              </a:ext>
            </a:extLst>
          </p:cNvPr>
          <p:cNvCxnSpPr>
            <a:stCxn id="137222" idx="2"/>
            <a:endCxn id="9" idx="0"/>
          </p:cNvCxnSpPr>
          <p:nvPr/>
        </p:nvCxnSpPr>
        <p:spPr bwMode="auto">
          <a:xfrm rot="16200000" flipH="1">
            <a:off x="4311229" y="1305344"/>
            <a:ext cx="182773" cy="1542184"/>
          </a:xfrm>
          <a:prstGeom prst="bentConnector3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E3C4BA-2779-6147-EFD7-88B16AAA8B33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 bwMode="auto">
          <a:xfrm>
            <a:off x="5173707" y="2537155"/>
            <a:ext cx="69784" cy="51282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7046A5-2DB2-E1E4-F763-DDC4E3C3ED64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 bwMode="auto">
          <a:xfrm flipH="1">
            <a:off x="5205060" y="3985445"/>
            <a:ext cx="38431" cy="14473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51DF11-6B8C-BFC7-02B3-AAF5491DDA3C}"/>
              </a:ext>
            </a:extLst>
          </p:cNvPr>
          <p:cNvCxnSpPr>
            <a:cxnSpLocks/>
          </p:cNvCxnSpPr>
          <p:nvPr/>
        </p:nvCxnSpPr>
        <p:spPr bwMode="auto">
          <a:xfrm flipH="1">
            <a:off x="5225531" y="4467661"/>
            <a:ext cx="1" cy="6044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0F673A0-025F-4EA1-B920-96651CB68805}"/>
              </a:ext>
            </a:extLst>
          </p:cNvPr>
          <p:cNvSpPr txBox="1"/>
          <p:nvPr/>
        </p:nvSpPr>
        <p:spPr bwMode="auto">
          <a:xfrm>
            <a:off x="8548667" y="3474551"/>
            <a:ext cx="636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err="1">
                <a:solidFill>
                  <a:srgbClr val="000000"/>
                </a:solidFill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veya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B04B540-DDA7-E3A0-2AAF-BCA81036FC0D}"/>
              </a:ext>
            </a:extLst>
          </p:cNvPr>
          <p:cNvCxnSpPr>
            <a:cxnSpLocks/>
          </p:cNvCxnSpPr>
          <p:nvPr/>
        </p:nvCxnSpPr>
        <p:spPr bwMode="auto">
          <a:xfrm>
            <a:off x="8866986" y="4273391"/>
            <a:ext cx="0" cy="54864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_s1040">
            <a:extLst>
              <a:ext uri="{FF2B5EF4-FFF2-40B4-BE49-F238E27FC236}">
                <a16:creationId xmlns:a16="http://schemas.microsoft.com/office/drawing/2014/main" id="{ED804434-5676-7B42-F668-459968C32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386" y="3853987"/>
            <a:ext cx="2743200" cy="39584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wrap="none" lIns="0" tIns="0" rIns="0" bIns="0" anchor="ctr"/>
          <a:lstStyle>
            <a:lvl1pPr defTabSz="682625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26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26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RVd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-lite or Isa-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RVd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68019-AEC2-BB2B-3E87-3378276127B1}"/>
              </a:ext>
            </a:extLst>
          </p:cNvPr>
          <p:cNvSpPr txBox="1"/>
          <p:nvPr/>
        </p:nvSpPr>
        <p:spPr bwMode="auto">
          <a:xfrm>
            <a:off x="172061" y="6064913"/>
            <a:ext cx="4678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*Daratumumab 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isatuximab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                            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Supported by MRD-directed decision-making.</a:t>
            </a:r>
          </a:p>
        </p:txBody>
      </p:sp>
    </p:spTree>
    <p:extLst>
      <p:ext uri="{BB962C8B-B14F-4D97-AF65-F5344CB8AC3E}">
        <p14:creationId xmlns:p14="http://schemas.microsoft.com/office/powerpoint/2010/main" val="640345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Lenalidomide</a:t>
            </a:r>
            <a:r>
              <a:rPr lang="tr-TR" sz="32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356049" y="1671643"/>
            <a:ext cx="9479902" cy="390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600" b="1" dirty="0">
                <a:solidFill>
                  <a:srgbClr val="FF0000"/>
                </a:solidFill>
                <a:latin typeface="+mj-lt"/>
              </a:rPr>
              <a:t>HOVON 76 </a:t>
            </a:r>
          </a:p>
          <a:p>
            <a:r>
              <a:rPr lang="tr-TR" sz="1600" dirty="0">
                <a:solidFill>
                  <a:schemeClr val="tx1"/>
                </a:solidFill>
                <a:latin typeface="+mj-lt"/>
              </a:rPr>
              <a:t>İlk sıra tedavide NMA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allo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HCT (n:30)</a:t>
            </a:r>
          </a:p>
          <a:p>
            <a:r>
              <a:rPr lang="tr-TR" sz="1600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idame 10 mg </a:t>
            </a:r>
          </a:p>
          <a:p>
            <a:r>
              <a:rPr lang="tr-TR" sz="1600" dirty="0">
                <a:solidFill>
                  <a:schemeClr val="tx1"/>
                </a:solidFill>
                <a:latin typeface="+mj-lt"/>
              </a:rPr>
              <a:t>2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siklus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sonrası 14 hastada (%47)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aGVHD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, 5 hasta (%14) toksisite, 5 hasta (%14) progresyon</a:t>
            </a:r>
          </a:p>
          <a:p>
            <a:r>
              <a:rPr lang="tr-TR" sz="1600" dirty="0">
                <a:solidFill>
                  <a:schemeClr val="tx1"/>
                </a:solidFill>
                <a:latin typeface="+mj-lt"/>
              </a:rPr>
              <a:t>Çalışma sonunda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allo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-HCT sonrası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özellike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aGVHD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riski nedeniyle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idame?</a:t>
            </a:r>
          </a:p>
          <a:p>
            <a:pPr algn="ctr"/>
            <a:r>
              <a:rPr lang="tr-TR" sz="1600" b="1" dirty="0">
                <a:solidFill>
                  <a:srgbClr val="FF0000"/>
                </a:solidFill>
                <a:latin typeface="+mj-lt"/>
              </a:rPr>
              <a:t>Farklı bir çalışmada </a:t>
            </a:r>
          </a:p>
          <a:p>
            <a:r>
              <a:rPr lang="tr-TR" sz="1600" dirty="0">
                <a:solidFill>
                  <a:schemeClr val="tx1"/>
                </a:solidFill>
                <a:latin typeface="+mj-lt"/>
              </a:rPr>
              <a:t>Yüksek riskli MM hastalarında RIC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allo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-HCT (n:30)</a:t>
            </a:r>
          </a:p>
          <a:p>
            <a:r>
              <a:rPr lang="tr-TR" sz="1600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idame 11 hastada (%37) tamamlanmış</a:t>
            </a:r>
          </a:p>
          <a:p>
            <a:r>
              <a:rPr lang="tr-TR" sz="1600" dirty="0">
                <a:solidFill>
                  <a:schemeClr val="tx1"/>
                </a:solidFill>
                <a:latin typeface="+mj-lt"/>
              </a:rPr>
              <a:t>11 hastada  (%37) 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aGVHD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(5 hastada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grade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3-4) yine 11 hastada  (%37)  hastalık progresyonu nedeniyle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stop</a:t>
            </a:r>
          </a:p>
          <a:p>
            <a:r>
              <a:rPr lang="tr-TR" sz="1600" dirty="0">
                <a:solidFill>
                  <a:schemeClr val="tx1"/>
                </a:solidFill>
                <a:latin typeface="+mj-lt"/>
              </a:rPr>
              <a:t>18 aylık takipte progresyon %28, TRM %11, PFS %63, OS %78</a:t>
            </a:r>
          </a:p>
          <a:p>
            <a:r>
              <a:rPr lang="tr-TR" sz="1600" dirty="0">
                <a:solidFill>
                  <a:schemeClr val="tx1"/>
                </a:solidFill>
                <a:latin typeface="+mj-lt"/>
              </a:rPr>
              <a:t>Çalışma sonucunda düşük dozlarda </a:t>
            </a:r>
            <a:r>
              <a:rPr lang="tr-TR" sz="1600" dirty="0" err="1">
                <a:solidFill>
                  <a:schemeClr val="tx1"/>
                </a:solidFill>
                <a:latin typeface="+mj-lt"/>
              </a:rPr>
              <a:t>Len</a:t>
            </a:r>
            <a:r>
              <a:rPr lang="tr-TR" sz="1600" dirty="0">
                <a:solidFill>
                  <a:schemeClr val="tx1"/>
                </a:solidFill>
                <a:latin typeface="+mj-lt"/>
              </a:rPr>
              <a:t> idame önerisi mevcut</a:t>
            </a:r>
          </a:p>
          <a:p>
            <a:endParaRPr lang="tr-TR" sz="1600" dirty="0">
              <a:solidFill>
                <a:schemeClr val="tx1"/>
              </a:solidFill>
              <a:latin typeface="+mj-lt"/>
            </a:endParaRPr>
          </a:p>
          <a:p>
            <a:endParaRPr lang="tr-TR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3442997" y="6017437"/>
            <a:ext cx="86214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 err="1"/>
              <a:t>Kneppers</a:t>
            </a:r>
            <a:r>
              <a:rPr lang="tr-TR" sz="1000" dirty="0"/>
              <a:t> E, et al. </a:t>
            </a:r>
            <a:r>
              <a:rPr lang="tr-TR" sz="1000" dirty="0" err="1"/>
              <a:t>Lenalidomide</a:t>
            </a:r>
            <a:r>
              <a:rPr lang="tr-TR" sz="1000" dirty="0"/>
              <a:t> </a:t>
            </a:r>
            <a:r>
              <a:rPr lang="tr-TR" sz="1000" dirty="0" err="1"/>
              <a:t>maintenance</a:t>
            </a:r>
            <a:r>
              <a:rPr lang="tr-TR" sz="1000" dirty="0"/>
              <a:t> </a:t>
            </a:r>
            <a:r>
              <a:rPr lang="tr-TR" sz="1000" dirty="0" err="1"/>
              <a:t>after</a:t>
            </a:r>
            <a:r>
              <a:rPr lang="tr-TR" sz="1000" dirty="0"/>
              <a:t> </a:t>
            </a:r>
            <a:r>
              <a:rPr lang="tr-TR" sz="1000" dirty="0" err="1"/>
              <a:t>nonmyeloablative</a:t>
            </a:r>
            <a:r>
              <a:rPr lang="tr-TR" sz="1000" dirty="0"/>
              <a:t> </a:t>
            </a:r>
            <a:r>
              <a:rPr lang="tr-TR" sz="1000" dirty="0" err="1"/>
              <a:t>allogeneic</a:t>
            </a:r>
            <a:r>
              <a:rPr lang="tr-TR" sz="1000" dirty="0"/>
              <a:t> </a:t>
            </a:r>
            <a:r>
              <a:rPr lang="tr-TR" sz="1000" dirty="0" err="1"/>
              <a:t>stem</a:t>
            </a:r>
            <a:r>
              <a:rPr lang="tr-TR" sz="1000" dirty="0"/>
              <a:t> </a:t>
            </a:r>
            <a:r>
              <a:rPr lang="tr-TR" sz="1000" dirty="0" err="1"/>
              <a:t>cell</a:t>
            </a:r>
            <a:r>
              <a:rPr lang="tr-TR" sz="1000" dirty="0"/>
              <a:t> </a:t>
            </a:r>
            <a:r>
              <a:rPr lang="tr-TR" sz="1000" dirty="0" err="1"/>
              <a:t>transplantation</a:t>
            </a:r>
            <a:r>
              <a:rPr lang="tr-TR" sz="1000" dirty="0"/>
              <a:t> in multiple </a:t>
            </a:r>
            <a:r>
              <a:rPr lang="tr-TR" sz="1000" dirty="0" err="1"/>
              <a:t>myeloma</a:t>
            </a:r>
            <a:r>
              <a:rPr lang="tr-TR" sz="1000" dirty="0"/>
              <a:t> is not </a:t>
            </a:r>
            <a:r>
              <a:rPr lang="tr-TR" sz="1000" dirty="0" err="1"/>
              <a:t>feasible</a:t>
            </a:r>
            <a:r>
              <a:rPr lang="tr-TR" sz="1000" dirty="0"/>
              <a:t>: </a:t>
            </a:r>
            <a:r>
              <a:rPr lang="tr-TR" sz="1000" dirty="0" err="1"/>
              <a:t>results</a:t>
            </a:r>
            <a:r>
              <a:rPr lang="tr-TR" sz="1000" dirty="0"/>
              <a:t> of </a:t>
            </a:r>
            <a:r>
              <a:rPr lang="tr-TR" sz="1000" dirty="0" err="1"/>
              <a:t>the</a:t>
            </a:r>
            <a:r>
              <a:rPr lang="tr-TR" sz="1000" dirty="0"/>
              <a:t> HOVON 76 Trial. Blood 2011;118:2413-2419.</a:t>
            </a:r>
          </a:p>
          <a:p>
            <a:r>
              <a:rPr lang="tr-TR" sz="1000" dirty="0" err="1"/>
              <a:t>Alsina</a:t>
            </a:r>
            <a:r>
              <a:rPr lang="tr-TR" sz="1000" dirty="0"/>
              <a:t> M, et al. </a:t>
            </a:r>
            <a:r>
              <a:rPr lang="tr-TR" sz="1000" dirty="0" err="1"/>
              <a:t>Lenalidomide</a:t>
            </a:r>
            <a:r>
              <a:rPr lang="tr-TR" sz="1000" dirty="0"/>
              <a:t> </a:t>
            </a:r>
            <a:r>
              <a:rPr lang="tr-TR" sz="1000" dirty="0" err="1"/>
              <a:t>maintenance</a:t>
            </a:r>
            <a:r>
              <a:rPr lang="tr-TR" sz="1000" dirty="0"/>
              <a:t> </a:t>
            </a:r>
            <a:r>
              <a:rPr lang="tr-TR" sz="1000" dirty="0" err="1"/>
              <a:t>for</a:t>
            </a:r>
            <a:r>
              <a:rPr lang="tr-TR" sz="1000" dirty="0"/>
              <a:t> </a:t>
            </a:r>
            <a:r>
              <a:rPr lang="tr-TR" sz="1000" dirty="0" err="1"/>
              <a:t>high</a:t>
            </a:r>
            <a:r>
              <a:rPr lang="tr-TR" sz="1000" dirty="0"/>
              <a:t>-risk multiple </a:t>
            </a:r>
            <a:r>
              <a:rPr lang="tr-TR" sz="1000" dirty="0" err="1"/>
              <a:t>myeloma</a:t>
            </a:r>
            <a:r>
              <a:rPr lang="tr-TR" sz="1000" dirty="0"/>
              <a:t> </a:t>
            </a:r>
            <a:r>
              <a:rPr lang="tr-TR" sz="1000" dirty="0" err="1"/>
              <a:t>after</a:t>
            </a:r>
            <a:r>
              <a:rPr lang="tr-TR" sz="1000" dirty="0"/>
              <a:t> </a:t>
            </a:r>
            <a:r>
              <a:rPr lang="tr-TR" sz="1000" dirty="0" err="1"/>
              <a:t>allogeneic</a:t>
            </a:r>
            <a:r>
              <a:rPr lang="tr-TR" sz="1000" dirty="0"/>
              <a:t> </a:t>
            </a:r>
            <a:r>
              <a:rPr lang="tr-TR" sz="1000" dirty="0" err="1"/>
              <a:t>hematopoietic</a:t>
            </a:r>
            <a:r>
              <a:rPr lang="tr-TR" sz="1000" dirty="0"/>
              <a:t> </a:t>
            </a:r>
            <a:r>
              <a:rPr lang="tr-TR" sz="1000" dirty="0" err="1"/>
              <a:t>cell</a:t>
            </a:r>
            <a:r>
              <a:rPr lang="tr-TR" sz="1000" dirty="0"/>
              <a:t> </a:t>
            </a:r>
            <a:r>
              <a:rPr lang="tr-TR" sz="1000" dirty="0" err="1"/>
              <a:t>transplantation</a:t>
            </a:r>
            <a:r>
              <a:rPr lang="tr-TR" sz="1000" dirty="0"/>
              <a:t>. </a:t>
            </a:r>
            <a:r>
              <a:rPr lang="tr-TR" sz="1000" dirty="0" err="1"/>
              <a:t>Biol</a:t>
            </a:r>
            <a:r>
              <a:rPr lang="tr-TR" sz="1000" dirty="0"/>
              <a:t> Blood </a:t>
            </a:r>
            <a:r>
              <a:rPr lang="tr-TR" sz="1000" dirty="0" err="1"/>
              <a:t>Marrow</a:t>
            </a:r>
            <a:r>
              <a:rPr lang="tr-TR" sz="1000" dirty="0"/>
              <a:t> Transplant 2014;20:1183-1189. </a:t>
            </a:r>
          </a:p>
        </p:txBody>
      </p:sp>
    </p:spTree>
    <p:extLst>
      <p:ext uri="{BB962C8B-B14F-4D97-AF65-F5344CB8AC3E}">
        <p14:creationId xmlns:p14="http://schemas.microsoft.com/office/powerpoint/2010/main" val="2085841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Bortezomib</a:t>
            </a:r>
            <a:r>
              <a:rPr lang="tr-TR" sz="32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439271" y="1930011"/>
            <a:ext cx="11205882" cy="3359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600" dirty="0">
                <a:solidFill>
                  <a:srgbClr val="FF0000"/>
                </a:solidFill>
                <a:latin typeface="+mj-lt"/>
              </a:rPr>
              <a:t>HOVON65 çalışması (n=827)</a:t>
            </a:r>
          </a:p>
          <a:p>
            <a:pPr algn="ctr"/>
            <a:endParaRPr lang="tr-TR" sz="2600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tx1"/>
                </a:solidFill>
                <a:latin typeface="+mj-lt"/>
              </a:rPr>
              <a:t>PAD+Otolog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Nakil+Bortezomib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(2 yıl)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vs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VAD+Otolog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Nakil+Talidomid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idame (2 yıl) idame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Tam yanıt oranları PAD kolunda daha yüksek (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%31</a:t>
            </a:r>
            <a:r>
              <a:rPr lang="tr-TR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tr-TR" sz="2000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vs</a:t>
            </a:r>
            <a:r>
              <a:rPr lang="tr-TR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%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15</a:t>
            </a:r>
            <a:r>
              <a:rPr lang="tr-TR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) ve </a:t>
            </a:r>
            <a:r>
              <a:rPr lang="tr-TR" sz="2000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Bortezomid</a:t>
            </a:r>
            <a:r>
              <a:rPr lang="tr-TR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idamesinde daha iyi 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(</a:t>
            </a:r>
            <a:r>
              <a:rPr lang="tr-TR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%49 </a:t>
            </a:r>
            <a:r>
              <a:rPr lang="tr-TR" sz="2000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vs</a:t>
            </a:r>
            <a:r>
              <a:rPr lang="tr-TR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%34) </a:t>
            </a:r>
            <a:endParaRPr lang="tr-TR" sz="2000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Medyan 41 aylık takipte PFS </a:t>
            </a:r>
            <a:r>
              <a:rPr lang="tr-TR" sz="2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PAD kolunda 35 ay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vs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28 ay (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P = </a:t>
            </a:r>
            <a:r>
              <a:rPr lang="tr-TR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0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.002</a:t>
            </a:r>
            <a:r>
              <a:rPr lang="tr-TR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)</a:t>
            </a:r>
            <a:endParaRPr lang="tr-TR" sz="20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Yüksek riske sahip hastalarda da  </a:t>
            </a: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(kreatinin 2mg/dl’nin üstünde ve del 17p+) </a:t>
            </a:r>
            <a:r>
              <a:rPr lang="tr-TR" sz="2000" dirty="0" err="1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B</a:t>
            </a:r>
            <a:r>
              <a:rPr lang="tr-TR" sz="20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ortezomib</a:t>
            </a:r>
            <a:r>
              <a:rPr lang="tr-TR" sz="2000" dirty="0" err="1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’in</a:t>
            </a:r>
            <a:r>
              <a:rPr lang="tr-TR" sz="2000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tr-TR" sz="20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sağkalım sonuçlarını iyileştirdiği gösterilmiş</a:t>
            </a:r>
          </a:p>
          <a:p>
            <a:endParaRPr lang="tr-TR" sz="1200" dirty="0">
              <a:solidFill>
                <a:srgbClr val="212121"/>
              </a:solidFill>
              <a:highlight>
                <a:srgbClr val="FFFFFF"/>
              </a:highlight>
              <a:latin typeface="BlinkMacSystemFont"/>
            </a:endParaRPr>
          </a:p>
          <a:p>
            <a:endParaRPr lang="tr-TR" sz="1600" dirty="0">
              <a:solidFill>
                <a:schemeClr val="tx1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8667591" y="6215154"/>
            <a:ext cx="2843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 err="1"/>
              <a:t>Sonneveld</a:t>
            </a:r>
            <a:r>
              <a:rPr lang="tr-TR" sz="1400" dirty="0"/>
              <a:t> P, et al. J </a:t>
            </a:r>
            <a:r>
              <a:rPr lang="tr-TR" sz="1400" dirty="0" err="1"/>
              <a:t>Clin</a:t>
            </a:r>
            <a:r>
              <a:rPr lang="tr-TR" sz="1400" dirty="0"/>
              <a:t> </a:t>
            </a:r>
            <a:r>
              <a:rPr lang="tr-TR" sz="1400" dirty="0" err="1"/>
              <a:t>Oncol</a:t>
            </a:r>
            <a:r>
              <a:rPr lang="tr-TR" sz="1400" dirty="0"/>
              <a:t> 2012 </a:t>
            </a:r>
          </a:p>
        </p:txBody>
      </p:sp>
    </p:spTree>
    <p:extLst>
      <p:ext uri="{BB962C8B-B14F-4D97-AF65-F5344CB8AC3E}">
        <p14:creationId xmlns:p14="http://schemas.microsoft.com/office/powerpoint/2010/main" val="1282981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Bortezomib</a:t>
            </a:r>
            <a:r>
              <a:rPr lang="tr-TR" sz="32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412376" y="2293885"/>
            <a:ext cx="11178988" cy="20627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200" dirty="0"/>
          </a:p>
          <a:p>
            <a:pPr algn="ctr"/>
            <a:r>
              <a:rPr lang="en-US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Nordic Myeloma Study Group</a:t>
            </a:r>
            <a:r>
              <a:rPr lang="tr-TR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 (n=370), Faz 3, randomize</a:t>
            </a:r>
          </a:p>
          <a:p>
            <a:endParaRPr lang="tr-TR" dirty="0">
              <a:solidFill>
                <a:schemeClr val="tx1"/>
              </a:solidFill>
              <a:highlight>
                <a:srgbClr val="FFFFFF"/>
              </a:highlight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Yeni tanı MM, otolog nakil sonrası, </a:t>
            </a:r>
            <a:r>
              <a:rPr lang="tr-TR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bortezomid</a:t>
            </a: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idame ve </a:t>
            </a:r>
            <a:r>
              <a:rPr lang="tr-TR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plasebo</a:t>
            </a: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idame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PFS avantajı sadece otolog nakil sonrası yanıtı VGPR altında kalan grupta gösterilmiş</a:t>
            </a:r>
            <a:endParaRPr lang="en-US" b="1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j-lt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9280302" y="6172021"/>
            <a:ext cx="2544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 err="1"/>
              <a:t>Mellqvist</a:t>
            </a:r>
            <a:r>
              <a:rPr lang="tr-TR" sz="1400" dirty="0"/>
              <a:t> UH, et al. </a:t>
            </a:r>
            <a:r>
              <a:rPr lang="en-US" sz="1400" dirty="0"/>
              <a:t>Blood 2013. 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197913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Bortezomib</a:t>
            </a:r>
            <a:r>
              <a:rPr lang="tr-TR" sz="32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203947" y="1481426"/>
            <a:ext cx="11784106" cy="4608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050" dirty="0"/>
          </a:p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UPFRONT</a:t>
            </a:r>
            <a:r>
              <a:rPr lang="tr-TR" dirty="0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 çalışması (n=502), faz IIIB , randomize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/>
                </a:solidFill>
                <a:latin typeface="+mj-lt"/>
              </a:rPr>
              <a:t>Transplanta uygun olmayan hastalarda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bortezomib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temelli rejimler ve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bortezomib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idame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latin typeface="+mj-lt"/>
              </a:rPr>
              <a:t>VD, VTD ve VMP rejimleri sonrası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Bortezomib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idame </a:t>
            </a:r>
            <a:r>
              <a:rPr lang="en-US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(1.6 mg/m</a:t>
            </a:r>
            <a:r>
              <a:rPr lang="tr-TR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2</a:t>
            </a:r>
            <a:r>
              <a:rPr lang="en-US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1</a:t>
            </a: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,</a:t>
            </a:r>
            <a:r>
              <a:rPr lang="en-US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8,15 </a:t>
            </a:r>
            <a:r>
              <a:rPr lang="tr-TR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ve</a:t>
            </a:r>
            <a:r>
              <a:rPr lang="en-US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2</a:t>
            </a:r>
            <a:r>
              <a:rPr lang="tr-TR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2. günlerde)</a:t>
            </a:r>
            <a:endParaRPr lang="tr-TR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Medyan 42.7 aylık takip sonrası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  <a:latin typeface="+mj-lt"/>
              </a:rPr>
              <a:t>VD,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400" dirty="0">
                <a:solidFill>
                  <a:srgbClr val="92D050"/>
                </a:solidFill>
                <a:latin typeface="+mj-lt"/>
              </a:rPr>
              <a:t>VTD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ve </a:t>
            </a:r>
            <a:r>
              <a:rPr lang="tr-TR" sz="2400" dirty="0">
                <a:solidFill>
                  <a:srgbClr val="0070C0"/>
                </a:solidFill>
                <a:latin typeface="+mj-lt"/>
              </a:rPr>
              <a:t>VMP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sırasıyla; </a:t>
            </a:r>
            <a:r>
              <a:rPr lang="tr-TR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PFS </a:t>
            </a:r>
            <a:r>
              <a:rPr lang="en-US" sz="2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14.7, </a:t>
            </a:r>
            <a:r>
              <a:rPr lang="en-US" sz="2400" i="0" dirty="0">
                <a:solidFill>
                  <a:srgbClr val="92D050"/>
                </a:solidFill>
                <a:effectLst/>
                <a:highlight>
                  <a:srgbClr val="FFFFFF"/>
                </a:highlight>
                <a:latin typeface="+mj-lt"/>
              </a:rPr>
              <a:t>15.4</a:t>
            </a:r>
            <a:r>
              <a:rPr lang="tr-TR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ve </a:t>
            </a:r>
            <a:r>
              <a:rPr lang="en-US" sz="240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j-lt"/>
              </a:rPr>
              <a:t>17.3 </a:t>
            </a:r>
            <a:r>
              <a:rPr lang="tr-TR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ay</a:t>
            </a:r>
            <a:r>
              <a:rPr lang="en-US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, median </a:t>
            </a:r>
            <a:r>
              <a:rPr lang="tr-TR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OS </a:t>
            </a:r>
            <a:r>
              <a:rPr lang="en-US" sz="2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49.8</a:t>
            </a:r>
            <a:r>
              <a:rPr lang="en-US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, </a:t>
            </a:r>
            <a:r>
              <a:rPr lang="en-US" sz="2400" i="0" dirty="0">
                <a:solidFill>
                  <a:srgbClr val="92D050"/>
                </a:solidFill>
                <a:effectLst/>
                <a:highlight>
                  <a:srgbClr val="FFFFFF"/>
                </a:highlight>
                <a:latin typeface="+mj-lt"/>
              </a:rPr>
              <a:t>51.5</a:t>
            </a:r>
            <a:r>
              <a:rPr lang="tr-TR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ve </a:t>
            </a:r>
            <a:r>
              <a:rPr lang="en-US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en-US" sz="240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j-lt"/>
              </a:rPr>
              <a:t>53.1</a:t>
            </a:r>
            <a:r>
              <a:rPr lang="en-US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tr-TR" sz="24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Toplam yanıt oranları </a:t>
            </a:r>
            <a:r>
              <a:rPr lang="tr-TR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%73, </a:t>
            </a:r>
            <a:r>
              <a:rPr lang="tr-TR" i="0" dirty="0">
                <a:solidFill>
                  <a:srgbClr val="92D050"/>
                </a:solidFill>
                <a:effectLst/>
                <a:highlight>
                  <a:srgbClr val="FFFFFF"/>
                </a:highlight>
                <a:latin typeface="+mj-lt"/>
              </a:rPr>
              <a:t>%80 </a:t>
            </a:r>
            <a:r>
              <a:rPr lang="tr-TR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ve </a:t>
            </a:r>
            <a:r>
              <a:rPr lang="tr-TR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j-lt"/>
              </a:rPr>
              <a:t>%70 </a:t>
            </a:r>
            <a:endParaRPr lang="tr-TR" dirty="0">
              <a:solidFill>
                <a:schemeClr val="tx1"/>
              </a:solidFill>
              <a:highlight>
                <a:srgbClr val="FFFFFF"/>
              </a:highlight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Bortezomib</a:t>
            </a:r>
            <a:r>
              <a:rPr lang="tr-TR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 idame ile tüm kollarda VGPR ve üstü yanıtlarda artış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Nöropati</a:t>
            </a:r>
            <a:r>
              <a:rPr lang="tr-TR" dirty="0">
                <a:solidFill>
                  <a:schemeClr val="tx1"/>
                </a:solidFill>
              </a:rPr>
              <a:t> riskinde artış tespit edilmemiş</a:t>
            </a:r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F3E77-67A3-C536-D997-FE1C2EE7F71D}"/>
              </a:ext>
            </a:extLst>
          </p:cNvPr>
          <p:cNvSpPr txBox="1"/>
          <p:nvPr/>
        </p:nvSpPr>
        <p:spPr>
          <a:xfrm>
            <a:off x="9053073" y="6201181"/>
            <a:ext cx="3067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 err="1"/>
              <a:t>Niesvizky</a:t>
            </a:r>
            <a:r>
              <a:rPr lang="tr-TR" sz="1400" dirty="0"/>
              <a:t> R, et al. J </a:t>
            </a:r>
            <a:r>
              <a:rPr lang="tr-TR" sz="1400" dirty="0" err="1"/>
              <a:t>Clin</a:t>
            </a:r>
            <a:r>
              <a:rPr lang="tr-TR" sz="1400" dirty="0"/>
              <a:t> </a:t>
            </a:r>
            <a:r>
              <a:rPr lang="tr-TR" sz="1400" dirty="0" err="1"/>
              <a:t>Oncol</a:t>
            </a:r>
            <a:r>
              <a:rPr lang="tr-TR" sz="1400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412288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27F15D-2292-CDC9-5E70-77DC439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4" y="768351"/>
            <a:ext cx="10515600" cy="696556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/>
              <a:t>Bortezomib</a:t>
            </a:r>
            <a:r>
              <a:rPr lang="tr-TR" sz="3200" dirty="0"/>
              <a:t> idame</a:t>
            </a:r>
          </a:p>
        </p:txBody>
      </p:sp>
      <p:sp>
        <p:nvSpPr>
          <p:cNvPr id="5" name="Metin Yer Tutucusu 3">
            <a:extLst>
              <a:ext uri="{FF2B5EF4-FFF2-40B4-BE49-F238E27FC236}">
                <a16:creationId xmlns:a16="http://schemas.microsoft.com/office/drawing/2014/main" id="{DA687363-627A-58E4-76A4-A011CCD677A5}"/>
              </a:ext>
            </a:extLst>
          </p:cNvPr>
          <p:cNvSpPr txBox="1">
            <a:spLocks/>
          </p:cNvSpPr>
          <p:nvPr/>
        </p:nvSpPr>
        <p:spPr>
          <a:xfrm>
            <a:off x="1719166" y="2807252"/>
            <a:ext cx="9479902" cy="1182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+mj-lt"/>
              </a:rPr>
              <a:t>The NCCN Multiple Myeloma Panel members have added bortezomib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as a maintenance therapy option for transplant-eligible as well as </a:t>
            </a:r>
            <a:r>
              <a:rPr lang="tr-TR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transplant-</a:t>
            </a:r>
            <a:r>
              <a:rPr lang="tr-TR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ineligible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 patients.</a:t>
            </a:r>
            <a:endParaRPr lang="tr-TR" dirty="0">
              <a:solidFill>
                <a:schemeClr val="tx1"/>
              </a:solidFill>
              <a:highlight>
                <a:srgbClr val="FFFF00"/>
              </a:highlight>
              <a:latin typeface="+mj-lt"/>
            </a:endParaRPr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727990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2B181-3E89-37B8-9817-5C1534FA0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90453"/>
            <a:ext cx="11360728" cy="713539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              Canadian Myeloma Research Group (CMRG) Database:  Real World Data* </a:t>
            </a:r>
            <a:br>
              <a:rPr lang="en-US" sz="2400" b="1" dirty="0">
                <a:solidFill>
                  <a:srgbClr val="FF0000"/>
                </a:solidFill>
                <a:latin typeface="+mn-lt"/>
              </a:rPr>
            </a:br>
            <a:r>
              <a:rPr lang="en-US" sz="2400" b="1" dirty="0">
                <a:solidFill>
                  <a:srgbClr val="FF0000"/>
                </a:solidFill>
                <a:latin typeface="+mn-lt"/>
              </a:rPr>
              <a:t>     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Indüksiyon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Nakil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-Len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İdame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78352594-E51E-C6B3-7D5B-C6A2F60A84C1}"/>
              </a:ext>
            </a:extLst>
          </p:cNvPr>
          <p:cNvGraphicFramePr>
            <a:graphicFrameLocks noGrp="1"/>
          </p:cNvGraphicFramePr>
          <p:nvPr/>
        </p:nvGraphicFramePr>
        <p:xfrm>
          <a:off x="687177" y="1350051"/>
          <a:ext cx="10540265" cy="33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3829">
                  <a:extLst>
                    <a:ext uri="{9D8B030D-6E8A-4147-A177-3AD203B41FA5}">
                      <a16:colId xmlns:a16="http://schemas.microsoft.com/office/drawing/2014/main" val="3050323191"/>
                    </a:ext>
                  </a:extLst>
                </a:gridCol>
                <a:gridCol w="4606436">
                  <a:extLst>
                    <a:ext uri="{9D8B030D-6E8A-4147-A177-3AD203B41FA5}">
                      <a16:colId xmlns:a16="http://schemas.microsoft.com/office/drawing/2014/main" val="843026109"/>
                    </a:ext>
                  </a:extLst>
                </a:gridCol>
              </a:tblGrid>
              <a:tr h="410267">
                <a:tc>
                  <a:txBody>
                    <a:bodyPr/>
                    <a:lstStyle/>
                    <a:p>
                      <a:endParaRPr lang="fr-FR" sz="1900" dirty="0"/>
                    </a:p>
                  </a:txBody>
                  <a:tcPr marL="121920" marR="121920" marT="60960" marB="6096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Median OS</a:t>
                      </a:r>
                    </a:p>
                  </a:txBody>
                  <a:tcPr marL="121920" marR="121920" marT="60960" marB="6096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367021"/>
                  </a:ext>
                </a:extLst>
              </a:tr>
              <a:tr h="984640">
                <a:tc>
                  <a:txBody>
                    <a:bodyPr/>
                    <a:lstStyle/>
                    <a:p>
                      <a:r>
                        <a:rPr lang="fr-FR" sz="1900" b="1" dirty="0">
                          <a:solidFill>
                            <a:schemeClr val="bg1"/>
                          </a:solidFill>
                        </a:rPr>
                        <a:t>Standard-r</a:t>
                      </a:r>
                      <a:r>
                        <a:rPr lang="fr-FR" sz="1900" b="1" baseline="0" dirty="0">
                          <a:solidFill>
                            <a:schemeClr val="bg1"/>
                          </a:solidFill>
                        </a:rPr>
                        <a:t>isk (n=1117)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900" b="1" dirty="0">
                        <a:solidFill>
                          <a:srgbClr val="0432FF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b="1" dirty="0">
                          <a:solidFill>
                            <a:srgbClr val="0432FF"/>
                          </a:solidFill>
                        </a:rPr>
                        <a:t>13.5 years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57074949"/>
                  </a:ext>
                </a:extLst>
              </a:tr>
              <a:tr h="984640">
                <a:tc>
                  <a:txBody>
                    <a:bodyPr/>
                    <a:lstStyle/>
                    <a:p>
                      <a:r>
                        <a:rPr lang="fr-FR" sz="1900" b="1" dirty="0">
                          <a:solidFill>
                            <a:schemeClr val="bg1"/>
                          </a:solidFill>
                        </a:rPr>
                        <a:t>High-risk (n=630)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900" b="1" dirty="0">
                        <a:solidFill>
                          <a:srgbClr val="0432FF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b="1" dirty="0">
                          <a:solidFill>
                            <a:srgbClr val="0432FF"/>
                          </a:solidFill>
                        </a:rPr>
                        <a:t>7 years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81609165"/>
                  </a:ext>
                </a:extLst>
              </a:tr>
              <a:tr h="984640">
                <a:tc>
                  <a:txBody>
                    <a:bodyPr/>
                    <a:lstStyle/>
                    <a:p>
                      <a:r>
                        <a:rPr lang="fr-FR" sz="1900" b="1" dirty="0">
                          <a:solidFill>
                            <a:schemeClr val="bg1"/>
                          </a:solidFill>
                        </a:rPr>
                        <a:t>Unknown risk (n=1868)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900" b="1" dirty="0">
                        <a:solidFill>
                          <a:srgbClr val="0432FF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b="1" dirty="0">
                          <a:solidFill>
                            <a:srgbClr val="0432FF"/>
                          </a:solidFill>
                        </a:rPr>
                        <a:t>10 years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8265084"/>
                  </a:ext>
                </a:extLst>
              </a:tr>
            </a:tbl>
          </a:graphicData>
        </a:graphic>
      </p:graphicFrame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3F3A0D6-8DDD-B1C0-E400-9C1735C1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913" y="6341434"/>
            <a:ext cx="2197323" cy="497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b="1" dirty="0"/>
              <a:t>Cote J, ASH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03165-F942-8F4A-92DC-D8AA46B2BAC9}"/>
              </a:ext>
            </a:extLst>
          </p:cNvPr>
          <p:cNvSpPr txBox="1"/>
          <p:nvPr/>
        </p:nvSpPr>
        <p:spPr>
          <a:xfrm>
            <a:off x="687178" y="4861510"/>
            <a:ext cx="3177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*No consolidation groups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2007-2021; 72% VCd; 2% ImidPI</a:t>
            </a:r>
          </a:p>
        </p:txBody>
      </p:sp>
    </p:spTree>
    <p:extLst>
      <p:ext uri="{BB962C8B-B14F-4D97-AF65-F5344CB8AC3E}">
        <p14:creationId xmlns:p14="http://schemas.microsoft.com/office/powerpoint/2010/main" val="3524042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9B2445E-94DE-4548-86AE-3001AB572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etin Yer Tutucusu 3">
            <a:extLst>
              <a:ext uri="{FF2B5EF4-FFF2-40B4-BE49-F238E27FC236}">
                <a16:creationId xmlns:a16="http://schemas.microsoft.com/office/drawing/2014/main" id="{7A596FBD-9399-BBE1-7CA0-E2B110364384}"/>
              </a:ext>
            </a:extLst>
          </p:cNvPr>
          <p:cNvSpPr txBox="1">
            <a:spLocks/>
          </p:cNvSpPr>
          <p:nvPr/>
        </p:nvSpPr>
        <p:spPr>
          <a:xfrm>
            <a:off x="6257364" y="2112193"/>
            <a:ext cx="1928050" cy="54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3" name="Metin Yer Tutucusu 3">
            <a:extLst>
              <a:ext uri="{FF2B5EF4-FFF2-40B4-BE49-F238E27FC236}">
                <a16:creationId xmlns:a16="http://schemas.microsoft.com/office/drawing/2014/main" id="{B24E9C9F-309E-5E44-14BA-B2E2A90D9C7D}"/>
              </a:ext>
            </a:extLst>
          </p:cNvPr>
          <p:cNvSpPr txBox="1">
            <a:spLocks/>
          </p:cNvSpPr>
          <p:nvPr/>
        </p:nvSpPr>
        <p:spPr>
          <a:xfrm>
            <a:off x="6484682" y="4979253"/>
            <a:ext cx="1763485" cy="5430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3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149016-222A-A8BF-C778-57372A41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7" y="320302"/>
            <a:ext cx="10125482" cy="1075748"/>
          </a:xfrm>
        </p:spPr>
        <p:txBody>
          <a:bodyPr/>
          <a:lstStyle/>
          <a:p>
            <a:pPr algn="ctr"/>
            <a:r>
              <a:rPr lang="tr-TR" dirty="0"/>
              <a:t>          </a:t>
            </a:r>
            <a:r>
              <a:rPr lang="tr-TR" b="1" dirty="0">
                <a:solidFill>
                  <a:srgbClr val="FF0000"/>
                </a:solidFill>
              </a:rPr>
              <a:t>İdame tedavisinin hedefleri nelerdir?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A5FC383-A3F6-C965-A1D7-E19EFF315A7B}"/>
              </a:ext>
            </a:extLst>
          </p:cNvPr>
          <p:cNvSpPr txBox="1"/>
          <p:nvPr/>
        </p:nvSpPr>
        <p:spPr>
          <a:xfrm>
            <a:off x="313458" y="2671113"/>
            <a:ext cx="1156508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rgbClr val="FF0000"/>
                </a:solidFill>
              </a:rPr>
              <a:t>Myelomun</a:t>
            </a:r>
            <a:r>
              <a:rPr lang="tr-TR" sz="2000" dirty="0">
                <a:solidFill>
                  <a:srgbClr val="FF0000"/>
                </a:solidFill>
              </a:rPr>
              <a:t> ilk kontrolünü uzatmak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</a:rPr>
              <a:t>Erken ölüm riskini azaltmak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</a:rPr>
              <a:t>Ek (ve muhtemelen toksik) kemoterapiyi geciktirmeye/önlemeye yardımcı olarak yaşam kalitesini artırmak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</a:rPr>
              <a:t>İyileştirilmiş sağkalım--hastalar gelecekteki terapötik gelişmelerden faydalanacak kadar uzun yaşarlar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FF0000"/>
              </a:solidFill>
            </a:endParaRPr>
          </a:p>
          <a:p>
            <a:endParaRPr lang="tr-TR" sz="200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002060"/>
                </a:solidFill>
                <a:latin typeface="URWPalladioL-Roma"/>
              </a:rPr>
              <a:t>İdamede cevabı aranan sorular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FF0000"/>
                </a:solidFill>
                <a:latin typeface="URWPalladioL-Roma"/>
              </a:rPr>
              <a:t>Optimal idame süresi ne olmalı?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FF0000"/>
                </a:solidFill>
              </a:rPr>
              <a:t>Tek ajan yeterli mi? Kombinasyon mu kullanmak gerekir?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FF0000"/>
                </a:solidFill>
              </a:rPr>
              <a:t>İdamede yanıta göre mi tedavi sürdürülmeli?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000" dirty="0" err="1">
                <a:solidFill>
                  <a:srgbClr val="FF0000"/>
                </a:solidFill>
              </a:rPr>
              <a:t>Sitogenetik</a:t>
            </a:r>
            <a:r>
              <a:rPr lang="tr-TR" sz="2000" dirty="0">
                <a:solidFill>
                  <a:srgbClr val="FF0000"/>
                </a:solidFill>
              </a:rPr>
              <a:t> ve risk durumuna  göre mi tedavi seçilmeli?</a:t>
            </a:r>
          </a:p>
          <a:p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92712972-CA4E-F84C-9596-F031F35DA23F}"/>
              </a:ext>
            </a:extLst>
          </p:cNvPr>
          <p:cNvSpPr txBox="1">
            <a:spLocks/>
          </p:cNvSpPr>
          <p:nvPr/>
        </p:nvSpPr>
        <p:spPr>
          <a:xfrm>
            <a:off x="461529" y="1484613"/>
            <a:ext cx="11540834" cy="85793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100" b="1" dirty="0">
                <a:solidFill>
                  <a:schemeClr val="bg1"/>
                </a:solidFill>
              </a:rPr>
              <a:t>İdame tedavinin temel hedefi, hastalık kontrolünü uzatmak ve PFS ve </a:t>
            </a:r>
            <a:r>
              <a:rPr lang="tr-TR" sz="2100" b="1" dirty="0" err="1">
                <a:solidFill>
                  <a:schemeClr val="bg1"/>
                </a:solidFill>
              </a:rPr>
              <a:t>OS'yi</a:t>
            </a:r>
            <a:r>
              <a:rPr lang="tr-TR" sz="2100" b="1" dirty="0">
                <a:solidFill>
                  <a:schemeClr val="bg1"/>
                </a:solidFill>
              </a:rPr>
              <a:t> iyileştirmektir</a:t>
            </a:r>
            <a:endParaRPr lang="tr-TR" sz="105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6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B0F998-5F76-924C-EB78-320581C4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1057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İdame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B91178-0E7A-71E8-CA65-7301880FC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3" y="1853334"/>
            <a:ext cx="58258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• İdame  için ne kullanılmalı??</a:t>
            </a:r>
          </a:p>
          <a:p>
            <a:pPr marL="0" indent="0">
              <a:buNone/>
            </a:pPr>
            <a:r>
              <a:rPr lang="tr-TR" sz="2400" dirty="0"/>
              <a:t>     </a:t>
            </a:r>
            <a:r>
              <a:rPr lang="tr-TR" sz="2400" b="1" dirty="0">
                <a:solidFill>
                  <a:srgbClr val="FF0000"/>
                </a:solidFill>
              </a:rPr>
              <a:t>• Standart Risk</a:t>
            </a:r>
          </a:p>
          <a:p>
            <a:pPr marL="0" indent="0">
              <a:buNone/>
            </a:pPr>
            <a:r>
              <a:rPr lang="tr-TR" sz="2400" b="1" dirty="0">
                <a:solidFill>
                  <a:srgbClr val="00B0F0"/>
                </a:solidFill>
              </a:rPr>
              <a:t>          – </a:t>
            </a:r>
            <a:r>
              <a:rPr lang="tr-TR" sz="2400" b="1" dirty="0" err="1">
                <a:solidFill>
                  <a:srgbClr val="00B0F0"/>
                </a:solidFill>
              </a:rPr>
              <a:t>Lenalidomid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SOC’dir</a:t>
            </a:r>
            <a:endParaRPr lang="tr-TR" sz="24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</a:rPr>
              <a:t>       • High Risk </a:t>
            </a:r>
          </a:p>
          <a:p>
            <a:pPr marL="0" indent="0">
              <a:buNone/>
            </a:pPr>
            <a:r>
              <a:rPr lang="tr-TR" sz="2400" dirty="0"/>
              <a:t>          – </a:t>
            </a:r>
            <a:r>
              <a:rPr lang="tr-TR" sz="2400" dirty="0" err="1"/>
              <a:t>Dublet</a:t>
            </a:r>
            <a:r>
              <a:rPr lang="tr-TR" sz="2400" dirty="0"/>
              <a:t> mi yoksa triplet mi?</a:t>
            </a:r>
          </a:p>
          <a:p>
            <a:pPr marL="0" indent="0">
              <a:buNone/>
            </a:pPr>
            <a:r>
              <a:rPr lang="tr-TR" sz="2400" dirty="0"/>
              <a:t>                     </a:t>
            </a:r>
            <a:r>
              <a:rPr lang="tr-TR" sz="2400" b="1" dirty="0">
                <a:solidFill>
                  <a:srgbClr val="FF0000"/>
                </a:solidFill>
              </a:rPr>
              <a:t>– </a:t>
            </a:r>
            <a:r>
              <a:rPr lang="tr-TR" sz="2400" b="1" dirty="0" err="1">
                <a:solidFill>
                  <a:srgbClr val="FF0000"/>
                </a:solidFill>
              </a:rPr>
              <a:t>IMiD</a:t>
            </a:r>
            <a:r>
              <a:rPr lang="tr-TR" sz="2400" b="1" dirty="0">
                <a:solidFill>
                  <a:srgbClr val="FF0000"/>
                </a:solidFill>
              </a:rPr>
              <a:t> + PI veya +CD38</a:t>
            </a:r>
          </a:p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</a:rPr>
              <a:t>                     – PI + </a:t>
            </a:r>
            <a:r>
              <a:rPr lang="tr-TR" sz="2400" b="1" dirty="0" err="1">
                <a:solidFill>
                  <a:srgbClr val="FF0000"/>
                </a:solidFill>
              </a:rPr>
              <a:t>IMiD</a:t>
            </a:r>
            <a:r>
              <a:rPr lang="tr-TR" sz="2400" b="1" dirty="0">
                <a:solidFill>
                  <a:srgbClr val="FF0000"/>
                </a:solidFill>
              </a:rPr>
              <a:t> + CD38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D2CAB81-238C-9267-A9DF-73543A428DC2}"/>
              </a:ext>
            </a:extLst>
          </p:cNvPr>
          <p:cNvSpPr txBox="1"/>
          <p:nvPr/>
        </p:nvSpPr>
        <p:spPr>
          <a:xfrm>
            <a:off x="6096000" y="2269511"/>
            <a:ext cx="55418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</a:rPr>
              <a:t> • İdame  ne kadar süreyle verilmeli?</a:t>
            </a:r>
          </a:p>
          <a:p>
            <a:pPr marL="0" indent="0">
              <a:buNone/>
            </a:pPr>
            <a:endParaRPr lang="tr-TR" sz="2400" dirty="0"/>
          </a:p>
          <a:p>
            <a:r>
              <a:rPr lang="tr-TR" sz="2400" b="1" dirty="0">
                <a:solidFill>
                  <a:srgbClr val="00B0F0"/>
                </a:solidFill>
              </a:rPr>
              <a:t>          • SR</a:t>
            </a:r>
          </a:p>
          <a:p>
            <a:r>
              <a:rPr lang="tr-TR" sz="2400" b="1" dirty="0">
                <a:solidFill>
                  <a:srgbClr val="00B050"/>
                </a:solidFill>
              </a:rPr>
              <a:t>– 3 yıl/</a:t>
            </a:r>
            <a:r>
              <a:rPr lang="tr-TR" sz="2400" b="1" dirty="0" err="1">
                <a:solidFill>
                  <a:srgbClr val="00B050"/>
                </a:solidFill>
              </a:rPr>
              <a:t>prog'a</a:t>
            </a:r>
            <a:r>
              <a:rPr lang="tr-TR" sz="2400" b="1" dirty="0">
                <a:solidFill>
                  <a:srgbClr val="00B050"/>
                </a:solidFill>
              </a:rPr>
              <a:t> kadar/</a:t>
            </a:r>
            <a:r>
              <a:rPr lang="tr-TR" sz="2400" b="1" dirty="0" err="1">
                <a:solidFill>
                  <a:srgbClr val="00B050"/>
                </a:solidFill>
              </a:rPr>
              <a:t>MRD'ye</a:t>
            </a:r>
            <a:r>
              <a:rPr lang="tr-TR" sz="2400" b="1" dirty="0">
                <a:solidFill>
                  <a:srgbClr val="00B050"/>
                </a:solidFill>
              </a:rPr>
              <a:t> göre</a:t>
            </a:r>
          </a:p>
          <a:p>
            <a:endParaRPr lang="tr-TR" sz="2400" dirty="0"/>
          </a:p>
          <a:p>
            <a:r>
              <a:rPr lang="tr-TR" sz="2400" b="1" dirty="0">
                <a:solidFill>
                  <a:srgbClr val="00B0F0"/>
                </a:solidFill>
              </a:rPr>
              <a:t>           • HR</a:t>
            </a:r>
          </a:p>
          <a:p>
            <a:r>
              <a:rPr lang="tr-TR" sz="2400" dirty="0"/>
              <a:t>– </a:t>
            </a:r>
            <a:r>
              <a:rPr lang="tr-TR" sz="2400" b="1" dirty="0">
                <a:solidFill>
                  <a:srgbClr val="00B0F0"/>
                </a:solidFill>
              </a:rPr>
              <a:t>Progresyona kadar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3E668B7-A299-0B8F-753E-C0D23BDA2762}"/>
              </a:ext>
            </a:extLst>
          </p:cNvPr>
          <p:cNvSpPr txBox="1"/>
          <p:nvPr/>
        </p:nvSpPr>
        <p:spPr>
          <a:xfrm>
            <a:off x="581891" y="6367318"/>
            <a:ext cx="9504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Moreau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P et al. EHA 2024. </a:t>
            </a:r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Abstract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S204. </a:t>
            </a:r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Gay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F et al. ASH 2021. </a:t>
            </a:r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Abstract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8002.</a:t>
            </a:r>
          </a:p>
        </p:txBody>
      </p:sp>
    </p:spTree>
    <p:extLst>
      <p:ext uri="{BB962C8B-B14F-4D97-AF65-F5344CB8AC3E}">
        <p14:creationId xmlns:p14="http://schemas.microsoft.com/office/powerpoint/2010/main" val="91688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A0D22C-3861-24E1-E202-132141B0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   Klinik Çalışmalar </a:t>
            </a:r>
          </a:p>
        </p:txBody>
      </p:sp>
      <p:graphicFrame>
        <p:nvGraphicFramePr>
          <p:cNvPr id="55" name="İçerik Yer Tutucusu 54">
            <a:extLst>
              <a:ext uri="{FF2B5EF4-FFF2-40B4-BE49-F238E27FC236}">
                <a16:creationId xmlns:a16="http://schemas.microsoft.com/office/drawing/2014/main" id="{A6BC24BB-B000-0CC7-F9E4-B840B3843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194260"/>
              </p:ext>
            </p:extLst>
          </p:nvPr>
        </p:nvGraphicFramePr>
        <p:xfrm>
          <a:off x="1051560" y="200850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75490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3660</Words>
  <Application>Microsoft Office PowerPoint</Application>
  <PresentationFormat>Geniş ekran</PresentationFormat>
  <Paragraphs>532</Paragraphs>
  <Slides>55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70" baseType="lpstr">
      <vt:lpstr>&lt;Arial</vt:lpstr>
      <vt:lpstr>Aptos</vt:lpstr>
      <vt:lpstr>Aptos Display</vt:lpstr>
      <vt:lpstr>Arial</vt:lpstr>
      <vt:lpstr>Arial Black</vt:lpstr>
      <vt:lpstr>Arial MT</vt:lpstr>
      <vt:lpstr>BlinkMacSystemFont</vt:lpstr>
      <vt:lpstr>Calibri</vt:lpstr>
      <vt:lpstr>Helvetica</vt:lpstr>
      <vt:lpstr>MinionPro-It</vt:lpstr>
      <vt:lpstr>MinionPro-Regular</vt:lpstr>
      <vt:lpstr>URWPalladioL-Roma</vt:lpstr>
      <vt:lpstr>Verdana</vt:lpstr>
      <vt:lpstr>Wingdings</vt:lpstr>
      <vt:lpstr>Office Teması</vt:lpstr>
      <vt:lpstr>MULTİPLE MYELOMDA İDAME TEDAVİSİNİN YÖNETİMİ</vt:lpstr>
      <vt:lpstr>          Myeloma Tedavi  Paradigması  </vt:lpstr>
      <vt:lpstr>PowerPoint Sunusu</vt:lpstr>
      <vt:lpstr>PowerPoint Sunusu</vt:lpstr>
      <vt:lpstr>                               Yeni tanı MM Tedavisi </vt:lpstr>
      <vt:lpstr>PowerPoint Sunusu</vt:lpstr>
      <vt:lpstr>          İdame tedavisinin hedefleri nelerdir?</vt:lpstr>
      <vt:lpstr>İdame </vt:lpstr>
      <vt:lpstr>                              Klinik Çalışmalar </vt:lpstr>
      <vt:lpstr>                                  Lenalidomid   İdame Dört randomize çalışma PFS'de çarpıcı bir iyileşme olduğunu gösteriyor</vt:lpstr>
      <vt:lpstr>PowerPoint Sunusu</vt:lpstr>
      <vt:lpstr>PowerPoint Sunusu</vt:lpstr>
      <vt:lpstr>PowerPoint Sunusu</vt:lpstr>
      <vt:lpstr>PowerPoint Sunusu</vt:lpstr>
      <vt:lpstr>PowerPoint Sunusu</vt:lpstr>
      <vt:lpstr>                    Lenalidomid İdamesi         3 Randomize Çalışmanın  Metanalizi </vt:lpstr>
      <vt:lpstr>MM’da OKHN Sonrası Lenalidomid İdame Faz 3 Çalışmaların Meta-Analiz PFS ve OS</vt:lpstr>
      <vt:lpstr>PowerPoint Sunusu</vt:lpstr>
      <vt:lpstr>                       Myeloma XI çalışması</vt:lpstr>
      <vt:lpstr>  Transplant uygun tüm hasta gruplarında Lenalidomid idamesi sitogenetik riskten bağımsız olarak PFS avantajı sağlamıştır. </vt:lpstr>
      <vt:lpstr>              Myeloma XI: Genel Sağkalım</vt:lpstr>
      <vt:lpstr>STaMINA; OKHN+İDAME/VRD/OKHN</vt:lpstr>
      <vt:lpstr>                      STaMINA Long-term Follow-up:                     PFS and OS by Treatment Received</vt:lpstr>
      <vt:lpstr>                      STaMINA Long-term Follow-up:                     PFS and OS by Treatment Received</vt:lpstr>
      <vt:lpstr>PowerPoint Sunusu</vt:lpstr>
      <vt:lpstr>Diğer çalışmalar da bu bulguyu desteklemiştir…</vt:lpstr>
      <vt:lpstr>Lenalidomide idame-NCCN</vt:lpstr>
      <vt:lpstr>PowerPoint Sunusu</vt:lpstr>
      <vt:lpstr>    Bortezomib bazlı idame : HRMM için daha mı iyi ? </vt:lpstr>
      <vt:lpstr>Bortezomib-Lenalidomid</vt:lpstr>
      <vt:lpstr>Bortezomib-Lenalidomid</vt:lpstr>
      <vt:lpstr>                 FORTE – sadece naklin rolünü değil aynı zamanda artırılmış idamenin  rolünü de araştırdı</vt:lpstr>
      <vt:lpstr>                            Forte Çalışması </vt:lpstr>
      <vt:lpstr>Carfilzomib ve lenalidomide idamesi  PFS'yi uzattı,                ancak risk grupları arasında eşit değil</vt:lpstr>
      <vt:lpstr>       AURIGA: Daratumumab/Lenalidomide vs Lenalidomide             as Post-Transplant Maintenance Therapy for NDMM</vt:lpstr>
      <vt:lpstr>                AURIGA: MRD Negativity at 12 Mo and PFS</vt:lpstr>
      <vt:lpstr>PowerPoint Sunusu</vt:lpstr>
      <vt:lpstr>PowerPoint Sunusu</vt:lpstr>
      <vt:lpstr>Teşekkürler</vt:lpstr>
      <vt:lpstr>PowerPoint Sunusu</vt:lpstr>
      <vt:lpstr>PowerPoint Sunusu</vt:lpstr>
      <vt:lpstr>PowerPoint Sunusu</vt:lpstr>
      <vt:lpstr>Lenalidomide idame</vt:lpstr>
      <vt:lpstr>Lenalidomide idame</vt:lpstr>
      <vt:lpstr>Lenalidomide idame</vt:lpstr>
      <vt:lpstr>Lenalidomide idame</vt:lpstr>
      <vt:lpstr>Lenalidomide idame</vt:lpstr>
      <vt:lpstr>Lenalidomide idame</vt:lpstr>
      <vt:lpstr>Lenalidomide idame</vt:lpstr>
      <vt:lpstr>Lenalidomide idame</vt:lpstr>
      <vt:lpstr>Bortezomib idame</vt:lpstr>
      <vt:lpstr>Bortezomib idame</vt:lpstr>
      <vt:lpstr>Bortezomib idame</vt:lpstr>
      <vt:lpstr>Bortezomib idame</vt:lpstr>
      <vt:lpstr>              Canadian Myeloma Research Group (CMRG) Database:  Real World Data*                                               Indüksiyon –Nakil -Len İdame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Lenalidomide idame</dc:title>
  <dc:creator>MURAT KACMAZ</dc:creator>
  <cp:lastModifiedBy>Murat Kaçmaz</cp:lastModifiedBy>
  <cp:revision>68</cp:revision>
  <dcterms:created xsi:type="dcterms:W3CDTF">2024-04-01T17:58:27Z</dcterms:created>
  <dcterms:modified xsi:type="dcterms:W3CDTF">2025-06-27T20:25:37Z</dcterms:modified>
</cp:coreProperties>
</file>